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256" r:id="rId2"/>
    <p:sldId id="510" r:id="rId3"/>
    <p:sldId id="513" r:id="rId4"/>
    <p:sldId id="491" r:id="rId5"/>
    <p:sldId id="512" r:id="rId6"/>
    <p:sldId id="511" r:id="rId7"/>
    <p:sldId id="515" r:id="rId8"/>
    <p:sldId id="471" r:id="rId9"/>
    <p:sldId id="516" r:id="rId10"/>
    <p:sldId id="472" r:id="rId11"/>
    <p:sldId id="509" r:id="rId12"/>
    <p:sldId id="473" r:id="rId13"/>
    <p:sldId id="526" r:id="rId14"/>
    <p:sldId id="474" r:id="rId15"/>
    <p:sldId id="528" r:id="rId16"/>
    <p:sldId id="529" r:id="rId17"/>
    <p:sldId id="518" r:id="rId18"/>
    <p:sldId id="530" r:id="rId19"/>
    <p:sldId id="517" r:id="rId20"/>
    <p:sldId id="520" r:id="rId21"/>
    <p:sldId id="519" r:id="rId22"/>
    <p:sldId id="522" r:id="rId23"/>
    <p:sldId id="514" r:id="rId24"/>
    <p:sldId id="521" r:id="rId25"/>
    <p:sldId id="531" r:id="rId26"/>
    <p:sldId id="532" r:id="rId27"/>
    <p:sldId id="533" r:id="rId28"/>
    <p:sldId id="534" r:id="rId29"/>
    <p:sldId id="524" r:id="rId30"/>
    <p:sldId id="523" r:id="rId31"/>
    <p:sldId id="527" r:id="rId32"/>
    <p:sldId id="535" r:id="rId33"/>
    <p:sldId id="536" r:id="rId34"/>
    <p:sldId id="537" r:id="rId35"/>
    <p:sldId id="538" r:id="rId36"/>
    <p:sldId id="539" r:id="rId37"/>
    <p:sldId id="540" r:id="rId38"/>
    <p:sldId id="541" r:id="rId39"/>
    <p:sldId id="525" r:id="rId40"/>
  </p:sldIdLst>
  <p:sldSz cx="9144000" cy="5143500" type="screen16x9"/>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25" autoAdjust="0"/>
    <p:restoredTop sz="93606" autoAdjust="0"/>
  </p:normalViewPr>
  <p:slideViewPr>
    <p:cSldViewPr>
      <p:cViewPr>
        <p:scale>
          <a:sx n="110" d="100"/>
          <a:sy n="110" d="100"/>
        </p:scale>
        <p:origin x="-72" y="762"/>
      </p:cViewPr>
      <p:guideLst>
        <p:guide orient="horz" pos="2160"/>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al__ma_Sayfas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al__ma_Sayfas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al__ma_Sayfas_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tr-TR"/>
              <a:t>Son 3 Yıla Ait Şubelere Göre Öğrenci Dağılımı</a:t>
            </a:r>
          </a:p>
        </c:rich>
      </c:tx>
      <c:layout/>
      <c:overlay val="0"/>
    </c:title>
    <c:autoTitleDeleted val="0"/>
    <c:plotArea>
      <c:layout/>
      <c:barChart>
        <c:barDir val="col"/>
        <c:grouping val="clustered"/>
        <c:varyColors val="0"/>
        <c:ser>
          <c:idx val="0"/>
          <c:order val="0"/>
          <c:tx>
            <c:strRef>
              <c:f>Sayfa1!$B$1</c:f>
              <c:strCache>
                <c:ptCount val="1"/>
                <c:pt idx="0">
                  <c:v>2017-2018</c:v>
                </c:pt>
              </c:strCache>
            </c:strRef>
          </c:tx>
          <c:invertIfNegative val="0"/>
          <c:cat>
            <c:strRef>
              <c:f>Sayfa1!$A$2:$A$5</c:f>
              <c:strCache>
                <c:ptCount val="4"/>
                <c:pt idx="0">
                  <c:v>9. Sınıf</c:v>
                </c:pt>
                <c:pt idx="1">
                  <c:v>10. Sınıf</c:v>
                </c:pt>
                <c:pt idx="2">
                  <c:v>11. Sınıf</c:v>
                </c:pt>
                <c:pt idx="3">
                  <c:v>12. Sınıf</c:v>
                </c:pt>
              </c:strCache>
            </c:strRef>
          </c:cat>
          <c:val>
            <c:numRef>
              <c:f>Sayfa1!$B$2:$B$5</c:f>
              <c:numCache>
                <c:formatCode>General</c:formatCode>
                <c:ptCount val="4"/>
                <c:pt idx="0">
                  <c:v>71</c:v>
                </c:pt>
                <c:pt idx="1">
                  <c:v>84</c:v>
                </c:pt>
                <c:pt idx="2">
                  <c:v>98</c:v>
                </c:pt>
                <c:pt idx="3">
                  <c:v>126</c:v>
                </c:pt>
              </c:numCache>
            </c:numRef>
          </c:val>
        </c:ser>
        <c:ser>
          <c:idx val="1"/>
          <c:order val="1"/>
          <c:tx>
            <c:strRef>
              <c:f>Sayfa1!$C$1</c:f>
              <c:strCache>
                <c:ptCount val="1"/>
                <c:pt idx="0">
                  <c:v>2018-2019</c:v>
                </c:pt>
              </c:strCache>
            </c:strRef>
          </c:tx>
          <c:invertIfNegative val="0"/>
          <c:cat>
            <c:strRef>
              <c:f>Sayfa1!$A$2:$A$5</c:f>
              <c:strCache>
                <c:ptCount val="4"/>
                <c:pt idx="0">
                  <c:v>9. Sınıf</c:v>
                </c:pt>
                <c:pt idx="1">
                  <c:v>10. Sınıf</c:v>
                </c:pt>
                <c:pt idx="2">
                  <c:v>11. Sınıf</c:v>
                </c:pt>
                <c:pt idx="3">
                  <c:v>12. Sınıf</c:v>
                </c:pt>
              </c:strCache>
            </c:strRef>
          </c:cat>
          <c:val>
            <c:numRef>
              <c:f>Sayfa1!$C$2:$C$5</c:f>
              <c:numCache>
                <c:formatCode>General</c:formatCode>
                <c:ptCount val="4"/>
                <c:pt idx="0">
                  <c:v>72</c:v>
                </c:pt>
                <c:pt idx="1">
                  <c:v>44</c:v>
                </c:pt>
                <c:pt idx="2">
                  <c:v>69</c:v>
                </c:pt>
                <c:pt idx="3">
                  <c:v>96</c:v>
                </c:pt>
              </c:numCache>
            </c:numRef>
          </c:val>
        </c:ser>
        <c:ser>
          <c:idx val="2"/>
          <c:order val="2"/>
          <c:tx>
            <c:strRef>
              <c:f>Sayfa1!$D$1</c:f>
              <c:strCache>
                <c:ptCount val="1"/>
                <c:pt idx="0">
                  <c:v>2019-2020</c:v>
                </c:pt>
              </c:strCache>
            </c:strRef>
          </c:tx>
          <c:invertIfNegative val="0"/>
          <c:cat>
            <c:strRef>
              <c:f>Sayfa1!$A$2:$A$5</c:f>
              <c:strCache>
                <c:ptCount val="4"/>
                <c:pt idx="0">
                  <c:v>9. Sınıf</c:v>
                </c:pt>
                <c:pt idx="1">
                  <c:v>10. Sınıf</c:v>
                </c:pt>
                <c:pt idx="2">
                  <c:v>11. Sınıf</c:v>
                </c:pt>
                <c:pt idx="3">
                  <c:v>12. Sınıf</c:v>
                </c:pt>
              </c:strCache>
            </c:strRef>
          </c:cat>
          <c:val>
            <c:numRef>
              <c:f>Sayfa1!$D$2:$D$5</c:f>
              <c:numCache>
                <c:formatCode>General</c:formatCode>
                <c:ptCount val="4"/>
                <c:pt idx="0">
                  <c:v>78</c:v>
                </c:pt>
                <c:pt idx="1">
                  <c:v>49</c:v>
                </c:pt>
                <c:pt idx="2">
                  <c:v>43</c:v>
                </c:pt>
                <c:pt idx="3">
                  <c:v>66</c:v>
                </c:pt>
              </c:numCache>
            </c:numRef>
          </c:val>
        </c:ser>
        <c:dLbls>
          <c:showLegendKey val="0"/>
          <c:showVal val="0"/>
          <c:showCatName val="0"/>
          <c:showSerName val="0"/>
          <c:showPercent val="0"/>
          <c:showBubbleSize val="0"/>
        </c:dLbls>
        <c:gapWidth val="150"/>
        <c:axId val="124758272"/>
        <c:axId val="124855040"/>
      </c:barChart>
      <c:catAx>
        <c:axId val="124758272"/>
        <c:scaling>
          <c:orientation val="minMax"/>
        </c:scaling>
        <c:delete val="0"/>
        <c:axPos val="b"/>
        <c:majorTickMark val="none"/>
        <c:minorTickMark val="none"/>
        <c:tickLblPos val="nextTo"/>
        <c:crossAx val="124855040"/>
        <c:crosses val="autoZero"/>
        <c:auto val="1"/>
        <c:lblAlgn val="ctr"/>
        <c:lblOffset val="100"/>
        <c:noMultiLvlLbl val="0"/>
      </c:catAx>
      <c:valAx>
        <c:axId val="124855040"/>
        <c:scaling>
          <c:orientation val="minMax"/>
        </c:scaling>
        <c:delete val="0"/>
        <c:axPos val="l"/>
        <c:majorGridlines/>
        <c:numFmt formatCode="General" sourceLinked="1"/>
        <c:majorTickMark val="none"/>
        <c:minorTickMark val="none"/>
        <c:tickLblPos val="nextTo"/>
        <c:crossAx val="124758272"/>
        <c:crosses val="autoZero"/>
        <c:crossBetween val="between"/>
      </c:valAx>
    </c:plotArea>
    <c:legend>
      <c:legendPos val="r"/>
      <c:layout/>
      <c:overlay val="0"/>
      <c:txPr>
        <a:bodyPr/>
        <a:lstStyle/>
        <a:p>
          <a:pPr>
            <a:defRPr sz="1000"/>
          </a:pPr>
          <a:endParaRPr lang="tr-TR"/>
        </a:p>
      </c:txPr>
    </c:legend>
    <c:plotVisOnly val="1"/>
    <c:dispBlanksAs val="gap"/>
    <c:showDLblsOverMax val="0"/>
  </c:chart>
  <c:txPr>
    <a:bodyPr/>
    <a:lstStyle/>
    <a:p>
      <a:pPr>
        <a:defRPr>
          <a:latin typeface="Times New Roman" pitchFamily="18" charset="0"/>
          <a:cs typeface="Times New Roman" pitchFamily="18" charset="0"/>
        </a:defRPr>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tr-TR"/>
              <a:t>Yıllara</a:t>
            </a:r>
            <a:r>
              <a:rPr lang="tr-TR" baseline="0"/>
              <a:t> Göre Alanları Tercih Eden Öğrenci Dağılımı</a:t>
            </a:r>
            <a:endParaRPr lang="tr-T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Sayfa1!$B$1</c:f>
              <c:strCache>
                <c:ptCount val="1"/>
                <c:pt idx="0">
                  <c:v>2017-2018</c:v>
                </c:pt>
              </c:strCache>
            </c:strRef>
          </c:tx>
          <c:invertIfNegative val="0"/>
          <c:cat>
            <c:strRef>
              <c:f>Sayfa1!$A$2:$A$6</c:f>
              <c:strCache>
                <c:ptCount val="5"/>
                <c:pt idx="0">
                  <c:v>Bilişim Teknolojileri</c:v>
                </c:pt>
                <c:pt idx="1">
                  <c:v>Endüstriyel Otomasyon Tek.</c:v>
                </c:pt>
                <c:pt idx="2">
                  <c:v>Elektrik-Elektronik Tek.</c:v>
                </c:pt>
                <c:pt idx="3">
                  <c:v>Muhasebe Finansman</c:v>
                </c:pt>
                <c:pt idx="4">
                  <c:v>Kimya Teknolojisi</c:v>
                </c:pt>
              </c:strCache>
            </c:strRef>
          </c:cat>
          <c:val>
            <c:numRef>
              <c:f>Sayfa1!$B$2:$B$6</c:f>
              <c:numCache>
                <c:formatCode>General</c:formatCode>
                <c:ptCount val="5"/>
                <c:pt idx="0">
                  <c:v>33</c:v>
                </c:pt>
                <c:pt idx="1">
                  <c:v>67</c:v>
                </c:pt>
                <c:pt idx="2">
                  <c:v>123</c:v>
                </c:pt>
                <c:pt idx="3">
                  <c:v>16</c:v>
                </c:pt>
                <c:pt idx="4">
                  <c:v>57</c:v>
                </c:pt>
              </c:numCache>
            </c:numRef>
          </c:val>
        </c:ser>
        <c:ser>
          <c:idx val="1"/>
          <c:order val="1"/>
          <c:tx>
            <c:strRef>
              <c:f>Sayfa1!$C$1</c:f>
              <c:strCache>
                <c:ptCount val="1"/>
                <c:pt idx="0">
                  <c:v>2018-2019</c:v>
                </c:pt>
              </c:strCache>
            </c:strRef>
          </c:tx>
          <c:invertIfNegative val="0"/>
          <c:cat>
            <c:strRef>
              <c:f>Sayfa1!$A$2:$A$6</c:f>
              <c:strCache>
                <c:ptCount val="5"/>
                <c:pt idx="0">
                  <c:v>Bilişim Teknolojileri</c:v>
                </c:pt>
                <c:pt idx="1">
                  <c:v>Endüstriyel Otomasyon Tek.</c:v>
                </c:pt>
                <c:pt idx="2">
                  <c:v>Elektrik-Elektronik Tek.</c:v>
                </c:pt>
                <c:pt idx="3">
                  <c:v>Muhasebe Finansman</c:v>
                </c:pt>
                <c:pt idx="4">
                  <c:v>Kimya Teknolojisi</c:v>
                </c:pt>
              </c:strCache>
            </c:strRef>
          </c:cat>
          <c:val>
            <c:numRef>
              <c:f>Sayfa1!$C$2:$C$6</c:f>
              <c:numCache>
                <c:formatCode>General</c:formatCode>
                <c:ptCount val="5"/>
                <c:pt idx="0">
                  <c:v>43</c:v>
                </c:pt>
                <c:pt idx="1">
                  <c:v>31</c:v>
                </c:pt>
                <c:pt idx="2">
                  <c:v>77</c:v>
                </c:pt>
                <c:pt idx="3">
                  <c:v>10</c:v>
                </c:pt>
                <c:pt idx="4">
                  <c:v>46</c:v>
                </c:pt>
              </c:numCache>
            </c:numRef>
          </c:val>
        </c:ser>
        <c:ser>
          <c:idx val="2"/>
          <c:order val="2"/>
          <c:tx>
            <c:strRef>
              <c:f>Sayfa1!$D$1</c:f>
              <c:strCache>
                <c:ptCount val="1"/>
                <c:pt idx="0">
                  <c:v>2019-2020</c:v>
                </c:pt>
              </c:strCache>
            </c:strRef>
          </c:tx>
          <c:invertIfNegative val="0"/>
          <c:cat>
            <c:strRef>
              <c:f>Sayfa1!$A$2:$A$6</c:f>
              <c:strCache>
                <c:ptCount val="5"/>
                <c:pt idx="0">
                  <c:v>Bilişim Teknolojileri</c:v>
                </c:pt>
                <c:pt idx="1">
                  <c:v>Endüstriyel Otomasyon Tek.</c:v>
                </c:pt>
                <c:pt idx="2">
                  <c:v>Elektrik-Elektronik Tek.</c:v>
                </c:pt>
                <c:pt idx="3">
                  <c:v>Muhasebe Finansman</c:v>
                </c:pt>
                <c:pt idx="4">
                  <c:v>Kimya Teknolojisi</c:v>
                </c:pt>
              </c:strCache>
            </c:strRef>
          </c:cat>
          <c:val>
            <c:numRef>
              <c:f>Sayfa1!$D$2:$D$6</c:f>
              <c:numCache>
                <c:formatCode>General</c:formatCode>
                <c:ptCount val="5"/>
                <c:pt idx="0">
                  <c:v>33</c:v>
                </c:pt>
                <c:pt idx="1">
                  <c:v>28</c:v>
                </c:pt>
                <c:pt idx="2">
                  <c:v>56</c:v>
                </c:pt>
                <c:pt idx="3">
                  <c:v>4</c:v>
                </c:pt>
                <c:pt idx="4">
                  <c:v>37</c:v>
                </c:pt>
              </c:numCache>
            </c:numRef>
          </c:val>
        </c:ser>
        <c:dLbls>
          <c:showLegendKey val="0"/>
          <c:showVal val="0"/>
          <c:showCatName val="0"/>
          <c:showSerName val="0"/>
          <c:showPercent val="0"/>
          <c:showBubbleSize val="0"/>
        </c:dLbls>
        <c:gapWidth val="150"/>
        <c:shape val="cylinder"/>
        <c:axId val="125830656"/>
        <c:axId val="125832192"/>
        <c:axId val="0"/>
      </c:bar3DChart>
      <c:catAx>
        <c:axId val="125830656"/>
        <c:scaling>
          <c:orientation val="minMax"/>
        </c:scaling>
        <c:delete val="0"/>
        <c:axPos val="l"/>
        <c:majorTickMark val="none"/>
        <c:minorTickMark val="none"/>
        <c:tickLblPos val="nextTo"/>
        <c:crossAx val="125832192"/>
        <c:crosses val="autoZero"/>
        <c:auto val="1"/>
        <c:lblAlgn val="ctr"/>
        <c:lblOffset val="100"/>
        <c:noMultiLvlLbl val="0"/>
      </c:catAx>
      <c:valAx>
        <c:axId val="125832192"/>
        <c:scaling>
          <c:orientation val="minMax"/>
        </c:scaling>
        <c:delete val="0"/>
        <c:axPos val="b"/>
        <c:majorGridlines/>
        <c:numFmt formatCode="General" sourceLinked="1"/>
        <c:majorTickMark val="none"/>
        <c:minorTickMark val="none"/>
        <c:tickLblPos val="nextTo"/>
        <c:crossAx val="1258306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tr-TR"/>
              <a:t>Cinsiyete Göre Öğrenci Dağılımı</a:t>
            </a:r>
          </a:p>
        </c:rich>
      </c:tx>
      <c:layout/>
      <c:overlay val="0"/>
    </c:title>
    <c:autoTitleDeleted val="0"/>
    <c:plotArea>
      <c:layout/>
      <c:barChart>
        <c:barDir val="col"/>
        <c:grouping val="clustered"/>
        <c:varyColors val="0"/>
        <c:ser>
          <c:idx val="0"/>
          <c:order val="0"/>
          <c:tx>
            <c:strRef>
              <c:f>Sayfa1!$B$1</c:f>
              <c:strCache>
                <c:ptCount val="1"/>
                <c:pt idx="0">
                  <c:v>KIZ</c:v>
                </c:pt>
              </c:strCache>
            </c:strRef>
          </c:tx>
          <c:invertIfNegative val="0"/>
          <c:cat>
            <c:strRef>
              <c:f>Sayfa1!$A$2:$A$7</c:f>
              <c:strCache>
                <c:ptCount val="6"/>
                <c:pt idx="0">
                  <c:v>2014-2015</c:v>
                </c:pt>
                <c:pt idx="1">
                  <c:v>2015-2016</c:v>
                </c:pt>
                <c:pt idx="2">
                  <c:v>2016-2017</c:v>
                </c:pt>
                <c:pt idx="3">
                  <c:v>2017-2018</c:v>
                </c:pt>
                <c:pt idx="4">
                  <c:v>2018-2019</c:v>
                </c:pt>
                <c:pt idx="5">
                  <c:v>2019-2020</c:v>
                </c:pt>
              </c:strCache>
            </c:strRef>
          </c:cat>
          <c:val>
            <c:numRef>
              <c:f>Sayfa1!$B$2:$B$7</c:f>
              <c:numCache>
                <c:formatCode>General</c:formatCode>
                <c:ptCount val="6"/>
                <c:pt idx="0">
                  <c:v>62</c:v>
                </c:pt>
                <c:pt idx="1">
                  <c:v>72</c:v>
                </c:pt>
                <c:pt idx="2">
                  <c:v>75</c:v>
                </c:pt>
                <c:pt idx="3">
                  <c:v>81</c:v>
                </c:pt>
                <c:pt idx="4">
                  <c:v>71</c:v>
                </c:pt>
                <c:pt idx="5">
                  <c:v>54</c:v>
                </c:pt>
              </c:numCache>
            </c:numRef>
          </c:val>
        </c:ser>
        <c:ser>
          <c:idx val="1"/>
          <c:order val="1"/>
          <c:tx>
            <c:strRef>
              <c:f>Sayfa1!$C$1</c:f>
              <c:strCache>
                <c:ptCount val="1"/>
                <c:pt idx="0">
                  <c:v>ERKEK</c:v>
                </c:pt>
              </c:strCache>
            </c:strRef>
          </c:tx>
          <c:invertIfNegative val="0"/>
          <c:cat>
            <c:strRef>
              <c:f>Sayfa1!$A$2:$A$7</c:f>
              <c:strCache>
                <c:ptCount val="6"/>
                <c:pt idx="0">
                  <c:v>2014-2015</c:v>
                </c:pt>
                <c:pt idx="1">
                  <c:v>2015-2016</c:v>
                </c:pt>
                <c:pt idx="2">
                  <c:v>2016-2017</c:v>
                </c:pt>
                <c:pt idx="3">
                  <c:v>2017-2018</c:v>
                </c:pt>
                <c:pt idx="4">
                  <c:v>2018-2019</c:v>
                </c:pt>
                <c:pt idx="5">
                  <c:v>2019-2020</c:v>
                </c:pt>
              </c:strCache>
            </c:strRef>
          </c:cat>
          <c:val>
            <c:numRef>
              <c:f>Sayfa1!$C$2:$C$7</c:f>
              <c:numCache>
                <c:formatCode>General</c:formatCode>
                <c:ptCount val="6"/>
                <c:pt idx="0">
                  <c:v>175</c:v>
                </c:pt>
                <c:pt idx="1">
                  <c:v>239</c:v>
                </c:pt>
                <c:pt idx="2">
                  <c:v>252</c:v>
                </c:pt>
                <c:pt idx="3">
                  <c:v>298</c:v>
                </c:pt>
                <c:pt idx="4">
                  <c:v>210</c:v>
                </c:pt>
                <c:pt idx="5">
                  <c:v>182</c:v>
                </c:pt>
              </c:numCache>
            </c:numRef>
          </c:val>
        </c:ser>
        <c:dLbls>
          <c:showLegendKey val="0"/>
          <c:showVal val="0"/>
          <c:showCatName val="0"/>
          <c:showSerName val="0"/>
          <c:showPercent val="0"/>
          <c:showBubbleSize val="0"/>
        </c:dLbls>
        <c:gapWidth val="150"/>
        <c:axId val="166914304"/>
        <c:axId val="170673664"/>
      </c:barChart>
      <c:catAx>
        <c:axId val="166914304"/>
        <c:scaling>
          <c:orientation val="minMax"/>
        </c:scaling>
        <c:delete val="0"/>
        <c:axPos val="b"/>
        <c:majorTickMark val="none"/>
        <c:minorTickMark val="none"/>
        <c:tickLblPos val="nextTo"/>
        <c:crossAx val="170673664"/>
        <c:crosses val="autoZero"/>
        <c:auto val="1"/>
        <c:lblAlgn val="ctr"/>
        <c:lblOffset val="100"/>
        <c:noMultiLvlLbl val="0"/>
      </c:catAx>
      <c:valAx>
        <c:axId val="170673664"/>
        <c:scaling>
          <c:orientation val="minMax"/>
        </c:scaling>
        <c:delete val="0"/>
        <c:axPos val="l"/>
        <c:majorGridlines/>
        <c:numFmt formatCode="General" sourceLinked="1"/>
        <c:majorTickMark val="none"/>
        <c:minorTickMark val="none"/>
        <c:tickLblPos val="nextTo"/>
        <c:crossAx val="1669143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US"/>
              <a:t>2018-2019 Eğitim Öğretim Yılı </a:t>
            </a:r>
            <a:endParaRPr lang="tr-TR"/>
          </a:p>
          <a:p>
            <a:pPr>
              <a:defRPr/>
            </a:pPr>
            <a:r>
              <a:rPr lang="en-US"/>
              <a:t>Sınıf Geçme Oran</a:t>
            </a:r>
            <a:r>
              <a:rPr lang="tr-TR"/>
              <a:t>ı</a:t>
            </a:r>
            <a:endParaRPr lang="en-US"/>
          </a:p>
        </c:rich>
      </c:tx>
      <c:layout/>
      <c:overlay val="0"/>
    </c:title>
    <c:autoTitleDeleted val="0"/>
    <c:plotArea>
      <c:layout/>
      <c:pieChart>
        <c:varyColors val="1"/>
        <c:ser>
          <c:idx val="0"/>
          <c:order val="0"/>
          <c:tx>
            <c:strRef>
              <c:f>Sayfa1!$B$1</c:f>
              <c:strCache>
                <c:ptCount val="1"/>
                <c:pt idx="0">
                  <c:v>2018-2019 Eğitim Öğretim Yılı Sınıf Geçme Oranları</c:v>
                </c:pt>
              </c:strCache>
            </c:strRef>
          </c:tx>
          <c:cat>
            <c:strRef>
              <c:f>Sayfa1!$A$2:$A$3</c:f>
              <c:strCache>
                <c:ptCount val="2"/>
                <c:pt idx="0">
                  <c:v>Üst Sınıfa Geçen Öğrenci</c:v>
                </c:pt>
                <c:pt idx="1">
                  <c:v>Sınıf Tekrarı Yapan Öğrenci</c:v>
                </c:pt>
              </c:strCache>
            </c:strRef>
          </c:cat>
          <c:val>
            <c:numRef>
              <c:f>Sayfa1!$B$2:$B$3</c:f>
              <c:numCache>
                <c:formatCode>General</c:formatCode>
                <c:ptCount val="2"/>
                <c:pt idx="0">
                  <c:v>243</c:v>
                </c:pt>
                <c:pt idx="1">
                  <c:v>38</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89B56-D1DA-41CB-B518-61C1003372C7}" type="doc">
      <dgm:prSet loTypeId="urn:microsoft.com/office/officeart/2009/3/layout/StepUpProcess" loCatId="process" qsTypeId="urn:microsoft.com/office/officeart/2005/8/quickstyle/3d1" qsCatId="3D" csTypeId="urn:microsoft.com/office/officeart/2005/8/colors/accent6_1" csCatId="accent6" phldr="1"/>
      <dgm:spPr/>
      <dgm:t>
        <a:bodyPr/>
        <a:lstStyle/>
        <a:p>
          <a:endParaRPr lang="tr-TR"/>
        </a:p>
      </dgm:t>
    </dgm:pt>
    <dgm:pt modelId="{587B3D69-E96D-4D66-B42B-01F81150AFC1}">
      <dgm:prSet phldrT="[Metin]" custT="1"/>
      <dgm:spPr/>
      <dgm:t>
        <a:bodyPr/>
        <a:lstStyle/>
        <a:p>
          <a:r>
            <a:rPr lang="tr-TR" sz="1400" dirty="0" smtClean="0">
              <a:latin typeface="+mn-lt"/>
            </a:rPr>
            <a:t>4 Atölye</a:t>
          </a:r>
        </a:p>
      </dgm:t>
    </dgm:pt>
    <dgm:pt modelId="{EC2A0124-DCB1-4631-8DAA-A000031AA383}" type="parTrans" cxnId="{CE839327-CEA3-4515-BD88-EFD5B4FFB749}">
      <dgm:prSet/>
      <dgm:spPr/>
      <dgm:t>
        <a:bodyPr/>
        <a:lstStyle/>
        <a:p>
          <a:endParaRPr lang="tr-TR"/>
        </a:p>
      </dgm:t>
    </dgm:pt>
    <dgm:pt modelId="{4051BEE6-C2BE-4E1C-916C-AD86E8AC2250}" type="sibTrans" cxnId="{CE839327-CEA3-4515-BD88-EFD5B4FFB749}">
      <dgm:prSet/>
      <dgm:spPr/>
      <dgm:t>
        <a:bodyPr/>
        <a:lstStyle/>
        <a:p>
          <a:endParaRPr lang="tr-TR"/>
        </a:p>
      </dgm:t>
    </dgm:pt>
    <dgm:pt modelId="{3BA4FFF2-87BA-4047-B57C-B74188899483}">
      <dgm:prSet phldrT="[Metin]" custT="1"/>
      <dgm:spPr/>
      <dgm:t>
        <a:bodyPr/>
        <a:lstStyle/>
        <a:p>
          <a:r>
            <a:rPr lang="tr-TR" sz="1400" dirty="0" smtClean="0">
              <a:latin typeface="+mn-lt"/>
            </a:rPr>
            <a:t>16 Derslik</a:t>
          </a:r>
          <a:endParaRPr lang="tr-TR" sz="1400" dirty="0">
            <a:latin typeface="+mn-lt"/>
          </a:endParaRPr>
        </a:p>
      </dgm:t>
    </dgm:pt>
    <dgm:pt modelId="{345DAC9C-3ACC-4766-AE59-6C430C7CB58C}" type="parTrans" cxnId="{5FF85BF2-5975-483D-AF78-A9B3014A20B1}">
      <dgm:prSet/>
      <dgm:spPr/>
      <dgm:t>
        <a:bodyPr/>
        <a:lstStyle/>
        <a:p>
          <a:endParaRPr lang="tr-TR"/>
        </a:p>
      </dgm:t>
    </dgm:pt>
    <dgm:pt modelId="{3331159D-2AF3-4EBE-BD3A-2974D2B48896}" type="sibTrans" cxnId="{5FF85BF2-5975-483D-AF78-A9B3014A20B1}">
      <dgm:prSet/>
      <dgm:spPr/>
      <dgm:t>
        <a:bodyPr/>
        <a:lstStyle/>
        <a:p>
          <a:endParaRPr lang="tr-TR"/>
        </a:p>
      </dgm:t>
    </dgm:pt>
    <dgm:pt modelId="{33FD14F6-7F08-4216-83FF-8937B93F6F79}">
      <dgm:prSet phldrT="[Metin]" custT="1"/>
      <dgm:spPr/>
      <dgm:t>
        <a:bodyPr/>
        <a:lstStyle/>
        <a:p>
          <a:r>
            <a:rPr lang="tr-TR" sz="1400" dirty="0" smtClean="0">
              <a:latin typeface="+mn-lt"/>
            </a:rPr>
            <a:t>6 Yönetici</a:t>
          </a:r>
          <a:endParaRPr lang="tr-TR" sz="1400" dirty="0">
            <a:latin typeface="+mn-lt"/>
          </a:endParaRPr>
        </a:p>
      </dgm:t>
    </dgm:pt>
    <dgm:pt modelId="{A0BF6D62-F37C-4BBA-A9E3-F46361222F35}" type="parTrans" cxnId="{C1B4D3DB-A3F0-4F63-85A6-2772F7EFF763}">
      <dgm:prSet/>
      <dgm:spPr/>
      <dgm:t>
        <a:bodyPr/>
        <a:lstStyle/>
        <a:p>
          <a:endParaRPr lang="tr-TR"/>
        </a:p>
      </dgm:t>
    </dgm:pt>
    <dgm:pt modelId="{F331B3C0-74A5-4C8F-A05D-DB1CCEF6FCCC}" type="sibTrans" cxnId="{C1B4D3DB-A3F0-4F63-85A6-2772F7EFF763}">
      <dgm:prSet/>
      <dgm:spPr/>
      <dgm:t>
        <a:bodyPr/>
        <a:lstStyle/>
        <a:p>
          <a:endParaRPr lang="tr-TR"/>
        </a:p>
      </dgm:t>
    </dgm:pt>
    <dgm:pt modelId="{1D25CC6D-6A38-4FF7-B359-5A4320BFD180}">
      <dgm:prSet custT="1"/>
      <dgm:spPr/>
      <dgm:t>
        <a:bodyPr/>
        <a:lstStyle/>
        <a:p>
          <a:r>
            <a:rPr lang="tr-TR" sz="1400" dirty="0" smtClean="0">
              <a:latin typeface="+mn-lt"/>
            </a:rPr>
            <a:t>35 Öğretmen</a:t>
          </a:r>
          <a:endParaRPr lang="tr-TR" sz="1400" dirty="0">
            <a:latin typeface="+mn-lt"/>
          </a:endParaRPr>
        </a:p>
      </dgm:t>
    </dgm:pt>
    <dgm:pt modelId="{B99FF2E8-11CD-4BFE-BA7C-9B184D949E77}" type="parTrans" cxnId="{93B2A372-7144-4B9D-B8D4-58CFBECDD376}">
      <dgm:prSet/>
      <dgm:spPr/>
      <dgm:t>
        <a:bodyPr/>
        <a:lstStyle/>
        <a:p>
          <a:endParaRPr lang="tr-TR"/>
        </a:p>
      </dgm:t>
    </dgm:pt>
    <dgm:pt modelId="{B8A41691-A23E-4527-B862-667E75E3098B}" type="sibTrans" cxnId="{93B2A372-7144-4B9D-B8D4-58CFBECDD376}">
      <dgm:prSet/>
      <dgm:spPr/>
      <dgm:t>
        <a:bodyPr/>
        <a:lstStyle/>
        <a:p>
          <a:endParaRPr lang="tr-TR"/>
        </a:p>
      </dgm:t>
    </dgm:pt>
    <dgm:pt modelId="{6E899169-28DB-405E-B2C4-E79B63002768}">
      <dgm:prSet custT="1"/>
      <dgm:spPr/>
      <dgm:t>
        <a:bodyPr/>
        <a:lstStyle/>
        <a:p>
          <a:r>
            <a:rPr lang="tr-TR" sz="1400" dirty="0" smtClean="0">
              <a:latin typeface="+mn-lt"/>
            </a:rPr>
            <a:t>236 Öğrenci</a:t>
          </a:r>
        </a:p>
        <a:p>
          <a:endParaRPr lang="tr-TR" sz="1600" dirty="0"/>
        </a:p>
      </dgm:t>
    </dgm:pt>
    <dgm:pt modelId="{A6CCD980-B601-4BCF-8627-5F36B743E88C}" type="parTrans" cxnId="{FC800745-6B7D-47B1-A773-7AA2028F9257}">
      <dgm:prSet/>
      <dgm:spPr/>
      <dgm:t>
        <a:bodyPr/>
        <a:lstStyle/>
        <a:p>
          <a:endParaRPr lang="tr-TR"/>
        </a:p>
      </dgm:t>
    </dgm:pt>
    <dgm:pt modelId="{011B9BF7-EB60-4339-882D-53A214E832E4}" type="sibTrans" cxnId="{FC800745-6B7D-47B1-A773-7AA2028F9257}">
      <dgm:prSet/>
      <dgm:spPr/>
      <dgm:t>
        <a:bodyPr/>
        <a:lstStyle/>
        <a:p>
          <a:endParaRPr lang="tr-TR"/>
        </a:p>
      </dgm:t>
    </dgm:pt>
    <dgm:pt modelId="{043CC6BB-1C2C-4267-B886-7431522EA22E}">
      <dgm:prSet phldrT="[Metin]" custT="1"/>
      <dgm:spPr/>
      <dgm:t>
        <a:bodyPr/>
        <a:lstStyle/>
        <a:p>
          <a:r>
            <a:rPr lang="tr-TR" sz="1400" b="0" dirty="0" smtClean="0"/>
            <a:t>3 </a:t>
          </a:r>
          <a:r>
            <a:rPr lang="tr-TR" sz="1400" b="0" dirty="0" smtClean="0">
              <a:latin typeface="+mn-lt"/>
            </a:rPr>
            <a:t>Laboratuvar</a:t>
          </a:r>
        </a:p>
      </dgm:t>
    </dgm:pt>
    <dgm:pt modelId="{BF0A1668-85D9-4D36-943F-4CAE36AE98A6}" type="parTrans" cxnId="{9A639BBF-8773-478E-B42A-96D96EB83093}">
      <dgm:prSet/>
      <dgm:spPr/>
      <dgm:t>
        <a:bodyPr/>
        <a:lstStyle/>
        <a:p>
          <a:endParaRPr lang="tr-TR"/>
        </a:p>
      </dgm:t>
    </dgm:pt>
    <dgm:pt modelId="{633B20B7-43BC-4A87-A5BE-30EEB130E882}" type="sibTrans" cxnId="{9A639BBF-8773-478E-B42A-96D96EB83093}">
      <dgm:prSet/>
      <dgm:spPr/>
      <dgm:t>
        <a:bodyPr/>
        <a:lstStyle/>
        <a:p>
          <a:endParaRPr lang="tr-TR"/>
        </a:p>
      </dgm:t>
    </dgm:pt>
    <dgm:pt modelId="{D0F74B70-51AE-4DD1-951E-16C6AC35F119}" type="pres">
      <dgm:prSet presAssocID="{D7489B56-D1DA-41CB-B518-61C1003372C7}" presName="rootnode" presStyleCnt="0">
        <dgm:presLayoutVars>
          <dgm:chMax/>
          <dgm:chPref/>
          <dgm:dir/>
          <dgm:animLvl val="lvl"/>
        </dgm:presLayoutVars>
      </dgm:prSet>
      <dgm:spPr/>
      <dgm:t>
        <a:bodyPr/>
        <a:lstStyle/>
        <a:p>
          <a:endParaRPr lang="tr-TR"/>
        </a:p>
      </dgm:t>
    </dgm:pt>
    <dgm:pt modelId="{BC8453A6-13F0-42E3-B4BE-6ACCDB346009}" type="pres">
      <dgm:prSet presAssocID="{043CC6BB-1C2C-4267-B886-7431522EA22E}" presName="composite" presStyleCnt="0"/>
      <dgm:spPr/>
    </dgm:pt>
    <dgm:pt modelId="{4F8E3503-6946-461D-844C-902A240A8889}" type="pres">
      <dgm:prSet presAssocID="{043CC6BB-1C2C-4267-B886-7431522EA22E}" presName="LShape" presStyleLbl="alignNode1" presStyleIdx="0" presStyleCnt="11"/>
      <dgm:spPr/>
    </dgm:pt>
    <dgm:pt modelId="{2101D52E-63A4-4959-8DAD-64A7E525F812}" type="pres">
      <dgm:prSet presAssocID="{043CC6BB-1C2C-4267-B886-7431522EA22E}" presName="ParentText" presStyleLbl="revTx" presStyleIdx="0" presStyleCnt="6">
        <dgm:presLayoutVars>
          <dgm:chMax val="0"/>
          <dgm:chPref val="0"/>
          <dgm:bulletEnabled val="1"/>
        </dgm:presLayoutVars>
      </dgm:prSet>
      <dgm:spPr/>
      <dgm:t>
        <a:bodyPr/>
        <a:lstStyle/>
        <a:p>
          <a:endParaRPr lang="tr-TR"/>
        </a:p>
      </dgm:t>
    </dgm:pt>
    <dgm:pt modelId="{D8CCD420-124C-4238-B4F3-A1D9C77CAED1}" type="pres">
      <dgm:prSet presAssocID="{043CC6BB-1C2C-4267-B886-7431522EA22E}" presName="Triangle" presStyleLbl="alignNode1" presStyleIdx="1" presStyleCnt="11"/>
      <dgm:spPr/>
    </dgm:pt>
    <dgm:pt modelId="{FC418FA2-977D-4746-AEFA-5FE994DF5380}" type="pres">
      <dgm:prSet presAssocID="{633B20B7-43BC-4A87-A5BE-30EEB130E882}" presName="sibTrans" presStyleCnt="0"/>
      <dgm:spPr/>
    </dgm:pt>
    <dgm:pt modelId="{86596C82-F573-4D69-A620-BD9B8A6F7E33}" type="pres">
      <dgm:prSet presAssocID="{633B20B7-43BC-4A87-A5BE-30EEB130E882}" presName="space" presStyleCnt="0"/>
      <dgm:spPr/>
    </dgm:pt>
    <dgm:pt modelId="{BD0A23C4-E0BE-49F3-B965-1197E7490667}" type="pres">
      <dgm:prSet presAssocID="{587B3D69-E96D-4D66-B42B-01F81150AFC1}" presName="composite" presStyleCnt="0"/>
      <dgm:spPr/>
    </dgm:pt>
    <dgm:pt modelId="{52ACBF75-FE4A-4CAA-8CD2-8DF318D6BF22}" type="pres">
      <dgm:prSet presAssocID="{587B3D69-E96D-4D66-B42B-01F81150AFC1}" presName="LShape" presStyleLbl="alignNode1" presStyleIdx="2" presStyleCnt="11"/>
      <dgm:spPr/>
    </dgm:pt>
    <dgm:pt modelId="{D08109D7-6F09-433C-9411-1694A0935D7D}" type="pres">
      <dgm:prSet presAssocID="{587B3D69-E96D-4D66-B42B-01F81150AFC1}" presName="ParentText" presStyleLbl="revTx" presStyleIdx="1" presStyleCnt="6">
        <dgm:presLayoutVars>
          <dgm:chMax val="0"/>
          <dgm:chPref val="0"/>
          <dgm:bulletEnabled val="1"/>
        </dgm:presLayoutVars>
      </dgm:prSet>
      <dgm:spPr/>
      <dgm:t>
        <a:bodyPr/>
        <a:lstStyle/>
        <a:p>
          <a:endParaRPr lang="tr-TR"/>
        </a:p>
      </dgm:t>
    </dgm:pt>
    <dgm:pt modelId="{3B2E5269-888F-4B46-AE57-97AE80ECDEA9}" type="pres">
      <dgm:prSet presAssocID="{587B3D69-E96D-4D66-B42B-01F81150AFC1}" presName="Triangle" presStyleLbl="alignNode1" presStyleIdx="3" presStyleCnt="11"/>
      <dgm:spPr/>
    </dgm:pt>
    <dgm:pt modelId="{518F9B9A-D486-411F-8EF1-075816BBC77A}" type="pres">
      <dgm:prSet presAssocID="{4051BEE6-C2BE-4E1C-916C-AD86E8AC2250}" presName="sibTrans" presStyleCnt="0"/>
      <dgm:spPr/>
    </dgm:pt>
    <dgm:pt modelId="{0F3B20EE-93E5-46D2-A15C-178F278B70D0}" type="pres">
      <dgm:prSet presAssocID="{4051BEE6-C2BE-4E1C-916C-AD86E8AC2250}" presName="space" presStyleCnt="0"/>
      <dgm:spPr/>
    </dgm:pt>
    <dgm:pt modelId="{7583CB9E-35CD-4E9D-96AF-66A7860896EE}" type="pres">
      <dgm:prSet presAssocID="{3BA4FFF2-87BA-4047-B57C-B74188899483}" presName="composite" presStyleCnt="0"/>
      <dgm:spPr/>
    </dgm:pt>
    <dgm:pt modelId="{A666A8AA-C55C-4262-829D-D8239B6C25E2}" type="pres">
      <dgm:prSet presAssocID="{3BA4FFF2-87BA-4047-B57C-B74188899483}" presName="LShape" presStyleLbl="alignNode1" presStyleIdx="4" presStyleCnt="11" custLinFactNeighborX="-4503" custLinFactNeighborY="16224"/>
      <dgm:spPr/>
    </dgm:pt>
    <dgm:pt modelId="{2034529E-AD1A-4159-ADE4-CD9423C5A229}" type="pres">
      <dgm:prSet presAssocID="{3BA4FFF2-87BA-4047-B57C-B74188899483}" presName="ParentText" presStyleLbl="revTx" presStyleIdx="2" presStyleCnt="6" custLinFactNeighborX="-5223" custLinFactNeighborY="18177">
        <dgm:presLayoutVars>
          <dgm:chMax val="0"/>
          <dgm:chPref val="0"/>
          <dgm:bulletEnabled val="1"/>
        </dgm:presLayoutVars>
      </dgm:prSet>
      <dgm:spPr/>
      <dgm:t>
        <a:bodyPr/>
        <a:lstStyle/>
        <a:p>
          <a:endParaRPr lang="tr-TR"/>
        </a:p>
      </dgm:t>
    </dgm:pt>
    <dgm:pt modelId="{2B960340-5206-4E9C-A7DB-8F46CE2DCB0B}" type="pres">
      <dgm:prSet presAssocID="{3BA4FFF2-87BA-4047-B57C-B74188899483}" presName="Triangle" presStyleLbl="alignNode1" presStyleIdx="5" presStyleCnt="11" custLinFactNeighborX="-30262" custLinFactNeighborY="75115"/>
      <dgm:spPr/>
    </dgm:pt>
    <dgm:pt modelId="{C709599F-42C3-48A4-B4FA-0B72F08835A4}" type="pres">
      <dgm:prSet presAssocID="{3331159D-2AF3-4EBE-BD3A-2974D2B48896}" presName="sibTrans" presStyleCnt="0"/>
      <dgm:spPr/>
    </dgm:pt>
    <dgm:pt modelId="{742C4109-466A-4CA9-A492-3FB5CD53CC66}" type="pres">
      <dgm:prSet presAssocID="{3331159D-2AF3-4EBE-BD3A-2974D2B48896}" presName="space" presStyleCnt="0"/>
      <dgm:spPr/>
    </dgm:pt>
    <dgm:pt modelId="{16DC5BAA-C6EB-4851-A0BD-A0EE263CFD12}" type="pres">
      <dgm:prSet presAssocID="{33FD14F6-7F08-4216-83FF-8937B93F6F79}" presName="composite" presStyleCnt="0"/>
      <dgm:spPr/>
    </dgm:pt>
    <dgm:pt modelId="{F59CF3CB-BEBB-4CAB-87BC-D8AC3173A204}" type="pres">
      <dgm:prSet presAssocID="{33FD14F6-7F08-4216-83FF-8937B93F6F79}" presName="LShape" presStyleLbl="alignNode1" presStyleIdx="6" presStyleCnt="11" custLinFactNeighborX="-3387" custLinFactNeighborY="29426"/>
      <dgm:spPr/>
    </dgm:pt>
    <dgm:pt modelId="{87F23C8F-61AD-44B9-ABE8-394C984AB4AA}" type="pres">
      <dgm:prSet presAssocID="{33FD14F6-7F08-4216-83FF-8937B93F6F79}" presName="ParentText" presStyleLbl="revTx" presStyleIdx="3" presStyleCnt="6" custLinFactNeighborX="-3987" custLinFactNeighborY="22069">
        <dgm:presLayoutVars>
          <dgm:chMax val="0"/>
          <dgm:chPref val="0"/>
          <dgm:bulletEnabled val="1"/>
        </dgm:presLayoutVars>
      </dgm:prSet>
      <dgm:spPr/>
      <dgm:t>
        <a:bodyPr/>
        <a:lstStyle/>
        <a:p>
          <a:endParaRPr lang="tr-TR"/>
        </a:p>
      </dgm:t>
    </dgm:pt>
    <dgm:pt modelId="{FD2A8286-7DE1-4CA4-AC85-267B7F473832}" type="pres">
      <dgm:prSet presAssocID="{33FD14F6-7F08-4216-83FF-8937B93F6F79}" presName="Triangle" presStyleLbl="alignNode1" presStyleIdx="7" presStyleCnt="11" custLinFactY="18738" custLinFactNeighborX="-23712" custLinFactNeighborY="100000"/>
      <dgm:spPr/>
    </dgm:pt>
    <dgm:pt modelId="{56D50D7D-BAEF-4006-846F-C5EE9D3F2B35}" type="pres">
      <dgm:prSet presAssocID="{F331B3C0-74A5-4C8F-A05D-DB1CCEF6FCCC}" presName="sibTrans" presStyleCnt="0"/>
      <dgm:spPr/>
    </dgm:pt>
    <dgm:pt modelId="{A4AC0BDF-F126-4427-87FF-25E4178B90E4}" type="pres">
      <dgm:prSet presAssocID="{F331B3C0-74A5-4C8F-A05D-DB1CCEF6FCCC}" presName="space" presStyleCnt="0"/>
      <dgm:spPr/>
    </dgm:pt>
    <dgm:pt modelId="{F21A0D42-1A7B-493B-97F6-F035CD441597}" type="pres">
      <dgm:prSet presAssocID="{1D25CC6D-6A38-4FF7-B359-5A4320BFD180}" presName="composite" presStyleCnt="0"/>
      <dgm:spPr/>
    </dgm:pt>
    <dgm:pt modelId="{847CC815-C190-4F23-8A98-94FA4D83C525}" type="pres">
      <dgm:prSet presAssocID="{1D25CC6D-6A38-4FF7-B359-5A4320BFD180}" presName="LShape" presStyleLbl="alignNode1" presStyleIdx="8" presStyleCnt="11" custLinFactNeighborX="-6680" custLinFactNeighborY="-5327"/>
      <dgm:spPr/>
      <dgm:t>
        <a:bodyPr/>
        <a:lstStyle/>
        <a:p>
          <a:endParaRPr lang="tr-TR"/>
        </a:p>
      </dgm:t>
    </dgm:pt>
    <dgm:pt modelId="{F391C94B-4DB5-4D1F-87F3-E0438A003C61}" type="pres">
      <dgm:prSet presAssocID="{1D25CC6D-6A38-4FF7-B359-5A4320BFD180}" presName="ParentText" presStyleLbl="revTx" presStyleIdx="4" presStyleCnt="6" custScaleX="125264" custScaleY="39434" custLinFactNeighborX="4718" custLinFactNeighborY="-27615">
        <dgm:presLayoutVars>
          <dgm:chMax val="0"/>
          <dgm:chPref val="0"/>
          <dgm:bulletEnabled val="1"/>
        </dgm:presLayoutVars>
      </dgm:prSet>
      <dgm:spPr/>
      <dgm:t>
        <a:bodyPr/>
        <a:lstStyle/>
        <a:p>
          <a:endParaRPr lang="tr-TR"/>
        </a:p>
      </dgm:t>
    </dgm:pt>
    <dgm:pt modelId="{5BD1E9AD-D09F-4444-BBF0-111BA5133131}" type="pres">
      <dgm:prSet presAssocID="{1D25CC6D-6A38-4FF7-B359-5A4320BFD180}" presName="Triangle" presStyleLbl="alignNode1" presStyleIdx="9" presStyleCnt="11"/>
      <dgm:spPr/>
    </dgm:pt>
    <dgm:pt modelId="{B49A6656-E13A-49DA-8775-338D6AF1A68B}" type="pres">
      <dgm:prSet presAssocID="{B8A41691-A23E-4527-B862-667E75E3098B}" presName="sibTrans" presStyleCnt="0"/>
      <dgm:spPr/>
    </dgm:pt>
    <dgm:pt modelId="{5F05F7E3-73C7-4B56-9E10-072D4E9B2337}" type="pres">
      <dgm:prSet presAssocID="{B8A41691-A23E-4527-B862-667E75E3098B}" presName="space" presStyleCnt="0"/>
      <dgm:spPr/>
    </dgm:pt>
    <dgm:pt modelId="{DCBE7B11-2478-44A8-B818-3ED540717980}" type="pres">
      <dgm:prSet presAssocID="{6E899169-28DB-405E-B2C4-E79B63002768}" presName="composite" presStyleCnt="0"/>
      <dgm:spPr/>
    </dgm:pt>
    <dgm:pt modelId="{2B18C6AE-D4FA-4631-9058-E21E7B6BE83C}" type="pres">
      <dgm:prSet presAssocID="{6E899169-28DB-405E-B2C4-E79B63002768}" presName="LShape" presStyleLbl="alignNode1" presStyleIdx="10" presStyleCnt="11" custLinFactNeighborX="-10661" custLinFactNeighborY="-202"/>
      <dgm:spPr/>
      <dgm:t>
        <a:bodyPr/>
        <a:lstStyle/>
        <a:p>
          <a:endParaRPr lang="tr-TR"/>
        </a:p>
      </dgm:t>
    </dgm:pt>
    <dgm:pt modelId="{9B0E920C-AF21-439D-A3A0-37FC6F5306BD}" type="pres">
      <dgm:prSet presAssocID="{6E899169-28DB-405E-B2C4-E79B63002768}" presName="ParentText" presStyleLbl="revTx" presStyleIdx="5" presStyleCnt="6" custScaleX="143034" custLinFactNeighborX="6099" custLinFactNeighborY="5703">
        <dgm:presLayoutVars>
          <dgm:chMax val="0"/>
          <dgm:chPref val="0"/>
          <dgm:bulletEnabled val="1"/>
        </dgm:presLayoutVars>
      </dgm:prSet>
      <dgm:spPr/>
      <dgm:t>
        <a:bodyPr/>
        <a:lstStyle/>
        <a:p>
          <a:endParaRPr lang="tr-TR"/>
        </a:p>
      </dgm:t>
    </dgm:pt>
  </dgm:ptLst>
  <dgm:cxnLst>
    <dgm:cxn modelId="{EA600273-A6FC-4F77-B324-0B1195E40D03}" type="presOf" srcId="{6E899169-28DB-405E-B2C4-E79B63002768}" destId="{9B0E920C-AF21-439D-A3A0-37FC6F5306BD}" srcOrd="0" destOrd="0" presId="urn:microsoft.com/office/officeart/2009/3/layout/StepUpProcess"/>
    <dgm:cxn modelId="{70ECE0DF-B5AB-4B9D-826B-BE345DB5CC5D}" type="presOf" srcId="{D7489B56-D1DA-41CB-B518-61C1003372C7}" destId="{D0F74B70-51AE-4DD1-951E-16C6AC35F119}" srcOrd="0" destOrd="0" presId="urn:microsoft.com/office/officeart/2009/3/layout/StepUpProcess"/>
    <dgm:cxn modelId="{5FF85BF2-5975-483D-AF78-A9B3014A20B1}" srcId="{D7489B56-D1DA-41CB-B518-61C1003372C7}" destId="{3BA4FFF2-87BA-4047-B57C-B74188899483}" srcOrd="2" destOrd="0" parTransId="{345DAC9C-3ACC-4766-AE59-6C430C7CB58C}" sibTransId="{3331159D-2AF3-4EBE-BD3A-2974D2B48896}"/>
    <dgm:cxn modelId="{EC3E180A-E546-401D-8E75-F806FD32C107}" type="presOf" srcId="{33FD14F6-7F08-4216-83FF-8937B93F6F79}" destId="{87F23C8F-61AD-44B9-ABE8-394C984AB4AA}" srcOrd="0" destOrd="0" presId="urn:microsoft.com/office/officeart/2009/3/layout/StepUpProcess"/>
    <dgm:cxn modelId="{EB3CC4ED-7082-42EB-8814-B2FAADC8E2BB}" type="presOf" srcId="{043CC6BB-1C2C-4267-B886-7431522EA22E}" destId="{2101D52E-63A4-4959-8DAD-64A7E525F812}" srcOrd="0" destOrd="0" presId="urn:microsoft.com/office/officeart/2009/3/layout/StepUpProcess"/>
    <dgm:cxn modelId="{FC445D17-8800-45B1-9A57-2C217590DCEB}" type="presOf" srcId="{587B3D69-E96D-4D66-B42B-01F81150AFC1}" destId="{D08109D7-6F09-433C-9411-1694A0935D7D}" srcOrd="0" destOrd="0" presId="urn:microsoft.com/office/officeart/2009/3/layout/StepUpProcess"/>
    <dgm:cxn modelId="{9A639BBF-8773-478E-B42A-96D96EB83093}" srcId="{D7489B56-D1DA-41CB-B518-61C1003372C7}" destId="{043CC6BB-1C2C-4267-B886-7431522EA22E}" srcOrd="0" destOrd="0" parTransId="{BF0A1668-85D9-4D36-943F-4CAE36AE98A6}" sibTransId="{633B20B7-43BC-4A87-A5BE-30EEB130E882}"/>
    <dgm:cxn modelId="{FC800745-6B7D-47B1-A773-7AA2028F9257}" srcId="{D7489B56-D1DA-41CB-B518-61C1003372C7}" destId="{6E899169-28DB-405E-B2C4-E79B63002768}" srcOrd="5" destOrd="0" parTransId="{A6CCD980-B601-4BCF-8627-5F36B743E88C}" sibTransId="{011B9BF7-EB60-4339-882D-53A214E832E4}"/>
    <dgm:cxn modelId="{6F7306CA-38DC-43C5-855F-E9833AA17C8E}" type="presOf" srcId="{3BA4FFF2-87BA-4047-B57C-B74188899483}" destId="{2034529E-AD1A-4159-ADE4-CD9423C5A229}" srcOrd="0" destOrd="0" presId="urn:microsoft.com/office/officeart/2009/3/layout/StepUpProcess"/>
    <dgm:cxn modelId="{C1B4D3DB-A3F0-4F63-85A6-2772F7EFF763}" srcId="{D7489B56-D1DA-41CB-B518-61C1003372C7}" destId="{33FD14F6-7F08-4216-83FF-8937B93F6F79}" srcOrd="3" destOrd="0" parTransId="{A0BF6D62-F37C-4BBA-A9E3-F46361222F35}" sibTransId="{F331B3C0-74A5-4C8F-A05D-DB1CCEF6FCCC}"/>
    <dgm:cxn modelId="{CE839327-CEA3-4515-BD88-EFD5B4FFB749}" srcId="{D7489B56-D1DA-41CB-B518-61C1003372C7}" destId="{587B3D69-E96D-4D66-B42B-01F81150AFC1}" srcOrd="1" destOrd="0" parTransId="{EC2A0124-DCB1-4631-8DAA-A000031AA383}" sibTransId="{4051BEE6-C2BE-4E1C-916C-AD86E8AC2250}"/>
    <dgm:cxn modelId="{4DBBA522-0EC7-4147-AF8D-A1E7642F8FE0}" type="presOf" srcId="{1D25CC6D-6A38-4FF7-B359-5A4320BFD180}" destId="{F391C94B-4DB5-4D1F-87F3-E0438A003C61}" srcOrd="0" destOrd="0" presId="urn:microsoft.com/office/officeart/2009/3/layout/StepUpProcess"/>
    <dgm:cxn modelId="{93B2A372-7144-4B9D-B8D4-58CFBECDD376}" srcId="{D7489B56-D1DA-41CB-B518-61C1003372C7}" destId="{1D25CC6D-6A38-4FF7-B359-5A4320BFD180}" srcOrd="4" destOrd="0" parTransId="{B99FF2E8-11CD-4BFE-BA7C-9B184D949E77}" sibTransId="{B8A41691-A23E-4527-B862-667E75E3098B}"/>
    <dgm:cxn modelId="{B86CE8ED-5861-49DD-828E-47382BC6EB51}" type="presParOf" srcId="{D0F74B70-51AE-4DD1-951E-16C6AC35F119}" destId="{BC8453A6-13F0-42E3-B4BE-6ACCDB346009}" srcOrd="0" destOrd="0" presId="urn:microsoft.com/office/officeart/2009/3/layout/StepUpProcess"/>
    <dgm:cxn modelId="{A7731A22-8BE4-4F8E-B58A-90E764548A75}" type="presParOf" srcId="{BC8453A6-13F0-42E3-B4BE-6ACCDB346009}" destId="{4F8E3503-6946-461D-844C-902A240A8889}" srcOrd="0" destOrd="0" presId="urn:microsoft.com/office/officeart/2009/3/layout/StepUpProcess"/>
    <dgm:cxn modelId="{9B74B8C0-A373-418F-90FC-74CF154D53F0}" type="presParOf" srcId="{BC8453A6-13F0-42E3-B4BE-6ACCDB346009}" destId="{2101D52E-63A4-4959-8DAD-64A7E525F812}" srcOrd="1" destOrd="0" presId="urn:microsoft.com/office/officeart/2009/3/layout/StepUpProcess"/>
    <dgm:cxn modelId="{A7B71BAB-C368-4E01-941D-54098273925B}" type="presParOf" srcId="{BC8453A6-13F0-42E3-B4BE-6ACCDB346009}" destId="{D8CCD420-124C-4238-B4F3-A1D9C77CAED1}" srcOrd="2" destOrd="0" presId="urn:microsoft.com/office/officeart/2009/3/layout/StepUpProcess"/>
    <dgm:cxn modelId="{E4836187-3524-4E75-BC08-A7C238A0F1DD}" type="presParOf" srcId="{D0F74B70-51AE-4DD1-951E-16C6AC35F119}" destId="{FC418FA2-977D-4746-AEFA-5FE994DF5380}" srcOrd="1" destOrd="0" presId="urn:microsoft.com/office/officeart/2009/3/layout/StepUpProcess"/>
    <dgm:cxn modelId="{A2E01C7A-0A03-4F2B-A5DC-DC8A3136C227}" type="presParOf" srcId="{FC418FA2-977D-4746-AEFA-5FE994DF5380}" destId="{86596C82-F573-4D69-A620-BD9B8A6F7E33}" srcOrd="0" destOrd="0" presId="urn:microsoft.com/office/officeart/2009/3/layout/StepUpProcess"/>
    <dgm:cxn modelId="{8A0BFD98-C004-4F82-8B54-760111620E65}" type="presParOf" srcId="{D0F74B70-51AE-4DD1-951E-16C6AC35F119}" destId="{BD0A23C4-E0BE-49F3-B965-1197E7490667}" srcOrd="2" destOrd="0" presId="urn:microsoft.com/office/officeart/2009/3/layout/StepUpProcess"/>
    <dgm:cxn modelId="{618C7DC1-6168-4177-B8D5-E0B2DA6E557F}" type="presParOf" srcId="{BD0A23C4-E0BE-49F3-B965-1197E7490667}" destId="{52ACBF75-FE4A-4CAA-8CD2-8DF318D6BF22}" srcOrd="0" destOrd="0" presId="urn:microsoft.com/office/officeart/2009/3/layout/StepUpProcess"/>
    <dgm:cxn modelId="{8975295D-F241-4039-893F-59FB2D921E49}" type="presParOf" srcId="{BD0A23C4-E0BE-49F3-B965-1197E7490667}" destId="{D08109D7-6F09-433C-9411-1694A0935D7D}" srcOrd="1" destOrd="0" presId="urn:microsoft.com/office/officeart/2009/3/layout/StepUpProcess"/>
    <dgm:cxn modelId="{B972EA5E-BBE4-43FC-9946-A83D673EB6A1}" type="presParOf" srcId="{BD0A23C4-E0BE-49F3-B965-1197E7490667}" destId="{3B2E5269-888F-4B46-AE57-97AE80ECDEA9}" srcOrd="2" destOrd="0" presId="urn:microsoft.com/office/officeart/2009/3/layout/StepUpProcess"/>
    <dgm:cxn modelId="{9244E6F7-C06A-4280-8A96-9AE14179AF56}" type="presParOf" srcId="{D0F74B70-51AE-4DD1-951E-16C6AC35F119}" destId="{518F9B9A-D486-411F-8EF1-075816BBC77A}" srcOrd="3" destOrd="0" presId="urn:microsoft.com/office/officeart/2009/3/layout/StepUpProcess"/>
    <dgm:cxn modelId="{3F69DA8F-7B25-4E8E-B2EC-9381D780B0D7}" type="presParOf" srcId="{518F9B9A-D486-411F-8EF1-075816BBC77A}" destId="{0F3B20EE-93E5-46D2-A15C-178F278B70D0}" srcOrd="0" destOrd="0" presId="urn:microsoft.com/office/officeart/2009/3/layout/StepUpProcess"/>
    <dgm:cxn modelId="{3F482AD2-5FB1-47A6-8352-530A15128328}" type="presParOf" srcId="{D0F74B70-51AE-4DD1-951E-16C6AC35F119}" destId="{7583CB9E-35CD-4E9D-96AF-66A7860896EE}" srcOrd="4" destOrd="0" presId="urn:microsoft.com/office/officeart/2009/3/layout/StepUpProcess"/>
    <dgm:cxn modelId="{40035598-689E-4407-ACF9-770B66C19969}" type="presParOf" srcId="{7583CB9E-35CD-4E9D-96AF-66A7860896EE}" destId="{A666A8AA-C55C-4262-829D-D8239B6C25E2}" srcOrd="0" destOrd="0" presId="urn:microsoft.com/office/officeart/2009/3/layout/StepUpProcess"/>
    <dgm:cxn modelId="{067FD94A-32F6-4068-B08B-154C43325EE5}" type="presParOf" srcId="{7583CB9E-35CD-4E9D-96AF-66A7860896EE}" destId="{2034529E-AD1A-4159-ADE4-CD9423C5A229}" srcOrd="1" destOrd="0" presId="urn:microsoft.com/office/officeart/2009/3/layout/StepUpProcess"/>
    <dgm:cxn modelId="{CA172884-E805-44BD-9168-F1F90256E1BB}" type="presParOf" srcId="{7583CB9E-35CD-4E9D-96AF-66A7860896EE}" destId="{2B960340-5206-4E9C-A7DB-8F46CE2DCB0B}" srcOrd="2" destOrd="0" presId="urn:microsoft.com/office/officeart/2009/3/layout/StepUpProcess"/>
    <dgm:cxn modelId="{39A31E35-CAA2-4D0E-8809-BF47BC252F63}" type="presParOf" srcId="{D0F74B70-51AE-4DD1-951E-16C6AC35F119}" destId="{C709599F-42C3-48A4-B4FA-0B72F08835A4}" srcOrd="5" destOrd="0" presId="urn:microsoft.com/office/officeart/2009/3/layout/StepUpProcess"/>
    <dgm:cxn modelId="{C20ADF52-97AE-4C92-AC79-66F7CEF6239F}" type="presParOf" srcId="{C709599F-42C3-48A4-B4FA-0B72F08835A4}" destId="{742C4109-466A-4CA9-A492-3FB5CD53CC66}" srcOrd="0" destOrd="0" presId="urn:microsoft.com/office/officeart/2009/3/layout/StepUpProcess"/>
    <dgm:cxn modelId="{4E231523-159D-41A7-974F-61BFCB22683D}" type="presParOf" srcId="{D0F74B70-51AE-4DD1-951E-16C6AC35F119}" destId="{16DC5BAA-C6EB-4851-A0BD-A0EE263CFD12}" srcOrd="6" destOrd="0" presId="urn:microsoft.com/office/officeart/2009/3/layout/StepUpProcess"/>
    <dgm:cxn modelId="{F6364EB4-A710-4874-BCB6-8532507C00E3}" type="presParOf" srcId="{16DC5BAA-C6EB-4851-A0BD-A0EE263CFD12}" destId="{F59CF3CB-BEBB-4CAB-87BC-D8AC3173A204}" srcOrd="0" destOrd="0" presId="urn:microsoft.com/office/officeart/2009/3/layout/StepUpProcess"/>
    <dgm:cxn modelId="{B0A8E4D8-ADBD-4948-B5B8-88EA4F367C3F}" type="presParOf" srcId="{16DC5BAA-C6EB-4851-A0BD-A0EE263CFD12}" destId="{87F23C8F-61AD-44B9-ABE8-394C984AB4AA}" srcOrd="1" destOrd="0" presId="urn:microsoft.com/office/officeart/2009/3/layout/StepUpProcess"/>
    <dgm:cxn modelId="{4C5D09A1-4A44-4981-8499-75F135FF0024}" type="presParOf" srcId="{16DC5BAA-C6EB-4851-A0BD-A0EE263CFD12}" destId="{FD2A8286-7DE1-4CA4-AC85-267B7F473832}" srcOrd="2" destOrd="0" presId="urn:microsoft.com/office/officeart/2009/3/layout/StepUpProcess"/>
    <dgm:cxn modelId="{938C356E-566F-454D-B773-1C66751C8586}" type="presParOf" srcId="{D0F74B70-51AE-4DD1-951E-16C6AC35F119}" destId="{56D50D7D-BAEF-4006-846F-C5EE9D3F2B35}" srcOrd="7" destOrd="0" presId="urn:microsoft.com/office/officeart/2009/3/layout/StepUpProcess"/>
    <dgm:cxn modelId="{900EF55F-1130-4A20-AC80-ED8E426A6A72}" type="presParOf" srcId="{56D50D7D-BAEF-4006-846F-C5EE9D3F2B35}" destId="{A4AC0BDF-F126-4427-87FF-25E4178B90E4}" srcOrd="0" destOrd="0" presId="urn:microsoft.com/office/officeart/2009/3/layout/StepUpProcess"/>
    <dgm:cxn modelId="{9BA378C5-A6F2-4E93-B0FB-4A964937B097}" type="presParOf" srcId="{D0F74B70-51AE-4DD1-951E-16C6AC35F119}" destId="{F21A0D42-1A7B-493B-97F6-F035CD441597}" srcOrd="8" destOrd="0" presId="urn:microsoft.com/office/officeart/2009/3/layout/StepUpProcess"/>
    <dgm:cxn modelId="{02BCC972-FF44-40A8-9D13-CFDE1D2F3DD0}" type="presParOf" srcId="{F21A0D42-1A7B-493B-97F6-F035CD441597}" destId="{847CC815-C190-4F23-8A98-94FA4D83C525}" srcOrd="0" destOrd="0" presId="urn:microsoft.com/office/officeart/2009/3/layout/StepUpProcess"/>
    <dgm:cxn modelId="{F0629BCE-2D29-4085-BFC6-12E4A09D9925}" type="presParOf" srcId="{F21A0D42-1A7B-493B-97F6-F035CD441597}" destId="{F391C94B-4DB5-4D1F-87F3-E0438A003C61}" srcOrd="1" destOrd="0" presId="urn:microsoft.com/office/officeart/2009/3/layout/StepUpProcess"/>
    <dgm:cxn modelId="{CC70884E-D3E6-4B40-9E22-1B92B9BC53AA}" type="presParOf" srcId="{F21A0D42-1A7B-493B-97F6-F035CD441597}" destId="{5BD1E9AD-D09F-4444-BBF0-111BA5133131}" srcOrd="2" destOrd="0" presId="urn:microsoft.com/office/officeart/2009/3/layout/StepUpProcess"/>
    <dgm:cxn modelId="{BA26BE56-3493-4F9A-BE1A-25EC873AE005}" type="presParOf" srcId="{D0F74B70-51AE-4DD1-951E-16C6AC35F119}" destId="{B49A6656-E13A-49DA-8775-338D6AF1A68B}" srcOrd="9" destOrd="0" presId="urn:microsoft.com/office/officeart/2009/3/layout/StepUpProcess"/>
    <dgm:cxn modelId="{755BF73F-95EC-43AA-A3F7-D9EBF7C4395F}" type="presParOf" srcId="{B49A6656-E13A-49DA-8775-338D6AF1A68B}" destId="{5F05F7E3-73C7-4B56-9E10-072D4E9B2337}" srcOrd="0" destOrd="0" presId="urn:microsoft.com/office/officeart/2009/3/layout/StepUpProcess"/>
    <dgm:cxn modelId="{77D1DB6F-F5AD-4CEB-95FE-8CA8B6807499}" type="presParOf" srcId="{D0F74B70-51AE-4DD1-951E-16C6AC35F119}" destId="{DCBE7B11-2478-44A8-B818-3ED540717980}" srcOrd="10" destOrd="0" presId="urn:microsoft.com/office/officeart/2009/3/layout/StepUpProcess"/>
    <dgm:cxn modelId="{B7856480-8C87-4C77-A68A-6DC45F27767A}" type="presParOf" srcId="{DCBE7B11-2478-44A8-B818-3ED540717980}" destId="{2B18C6AE-D4FA-4631-9058-E21E7B6BE83C}" srcOrd="0" destOrd="0" presId="urn:microsoft.com/office/officeart/2009/3/layout/StepUpProcess"/>
    <dgm:cxn modelId="{EFA64203-5FF3-4113-B0FB-ABD7D9ADE4CC}" type="presParOf" srcId="{DCBE7B11-2478-44A8-B818-3ED540717980}" destId="{9B0E920C-AF21-439D-A3A0-37FC6F5306BD}"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E3503-6946-461D-844C-902A240A8889}">
      <dsp:nvSpPr>
        <dsp:cNvPr id="0" name=""/>
        <dsp:cNvSpPr/>
      </dsp:nvSpPr>
      <dsp:spPr>
        <a:xfrm rot="5400000">
          <a:off x="446934" y="1192262"/>
          <a:ext cx="771296" cy="1283420"/>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101D52E-63A4-4959-8DAD-64A7E525F812}">
      <dsp:nvSpPr>
        <dsp:cNvPr id="0" name=""/>
        <dsp:cNvSpPr/>
      </dsp:nvSpPr>
      <dsp:spPr>
        <a:xfrm>
          <a:off x="318186" y="1575728"/>
          <a:ext cx="1158679" cy="1015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tr-TR" sz="1400" b="0" kern="1200" dirty="0" smtClean="0"/>
            <a:t>3 </a:t>
          </a:r>
          <a:r>
            <a:rPr lang="tr-TR" sz="1400" b="0" kern="1200" dirty="0" smtClean="0">
              <a:latin typeface="+mn-lt"/>
            </a:rPr>
            <a:t>Laboratuvar</a:t>
          </a:r>
        </a:p>
      </dsp:txBody>
      <dsp:txXfrm>
        <a:off x="318186" y="1575728"/>
        <a:ext cx="1158679" cy="1015650"/>
      </dsp:txXfrm>
    </dsp:sp>
    <dsp:sp modelId="{D8CCD420-124C-4238-B4F3-A1D9C77CAED1}">
      <dsp:nvSpPr>
        <dsp:cNvPr id="0" name=""/>
        <dsp:cNvSpPr/>
      </dsp:nvSpPr>
      <dsp:spPr>
        <a:xfrm>
          <a:off x="1258246" y="1097775"/>
          <a:ext cx="218618" cy="218618"/>
        </a:xfrm>
        <a:prstGeom prst="triangle">
          <a:avLst>
            <a:gd name="adj" fmla="val 1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2ACBF75-FE4A-4CAA-8CD2-8DF318D6BF22}">
      <dsp:nvSpPr>
        <dsp:cNvPr id="0" name=""/>
        <dsp:cNvSpPr/>
      </dsp:nvSpPr>
      <dsp:spPr>
        <a:xfrm rot="5400000">
          <a:off x="1865384" y="841265"/>
          <a:ext cx="771296" cy="1283420"/>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08109D7-6F09-433C-9411-1694A0935D7D}">
      <dsp:nvSpPr>
        <dsp:cNvPr id="0" name=""/>
        <dsp:cNvSpPr/>
      </dsp:nvSpPr>
      <dsp:spPr>
        <a:xfrm>
          <a:off x="1736635" y="1224731"/>
          <a:ext cx="1158679" cy="1015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tr-TR" sz="1400" kern="1200" dirty="0" smtClean="0">
              <a:latin typeface="+mn-lt"/>
            </a:rPr>
            <a:t>4 Atölye</a:t>
          </a:r>
        </a:p>
      </dsp:txBody>
      <dsp:txXfrm>
        <a:off x="1736635" y="1224731"/>
        <a:ext cx="1158679" cy="1015650"/>
      </dsp:txXfrm>
    </dsp:sp>
    <dsp:sp modelId="{3B2E5269-888F-4B46-AE57-97AE80ECDEA9}">
      <dsp:nvSpPr>
        <dsp:cNvPr id="0" name=""/>
        <dsp:cNvSpPr/>
      </dsp:nvSpPr>
      <dsp:spPr>
        <a:xfrm>
          <a:off x="2676696" y="746778"/>
          <a:ext cx="218618" cy="218618"/>
        </a:xfrm>
        <a:prstGeom prst="triangle">
          <a:avLst>
            <a:gd name="adj" fmla="val 1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666A8AA-C55C-4262-829D-D8239B6C25E2}">
      <dsp:nvSpPr>
        <dsp:cNvPr id="0" name=""/>
        <dsp:cNvSpPr/>
      </dsp:nvSpPr>
      <dsp:spPr>
        <a:xfrm rot="5400000">
          <a:off x="3226041" y="615403"/>
          <a:ext cx="771296" cy="1283420"/>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034529E-AD1A-4159-ADE4-CD9423C5A229}">
      <dsp:nvSpPr>
        <dsp:cNvPr id="0" name=""/>
        <dsp:cNvSpPr/>
      </dsp:nvSpPr>
      <dsp:spPr>
        <a:xfrm>
          <a:off x="3094567" y="1058349"/>
          <a:ext cx="1158679" cy="1015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tr-TR" sz="1400" kern="1200" dirty="0" smtClean="0">
              <a:latin typeface="+mn-lt"/>
            </a:rPr>
            <a:t>16 Derslik</a:t>
          </a:r>
          <a:endParaRPr lang="tr-TR" sz="1400" kern="1200" dirty="0">
            <a:latin typeface="+mn-lt"/>
          </a:endParaRPr>
        </a:p>
      </dsp:txBody>
      <dsp:txXfrm>
        <a:off x="3094567" y="1058349"/>
        <a:ext cx="1158679" cy="1015650"/>
      </dsp:txXfrm>
    </dsp:sp>
    <dsp:sp modelId="{2B960340-5206-4E9C-A7DB-8F46CE2DCB0B}">
      <dsp:nvSpPr>
        <dsp:cNvPr id="0" name=""/>
        <dsp:cNvSpPr/>
      </dsp:nvSpPr>
      <dsp:spPr>
        <a:xfrm>
          <a:off x="4028987" y="559997"/>
          <a:ext cx="218618" cy="218618"/>
        </a:xfrm>
        <a:prstGeom prst="triangle">
          <a:avLst>
            <a:gd name="adj" fmla="val 1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59CF3CB-BEBB-4CAB-87BC-D8AC3173A204}">
      <dsp:nvSpPr>
        <dsp:cNvPr id="0" name=""/>
        <dsp:cNvSpPr/>
      </dsp:nvSpPr>
      <dsp:spPr>
        <a:xfrm rot="5400000">
          <a:off x="4658814" y="366233"/>
          <a:ext cx="771296" cy="1283420"/>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7F23C8F-61AD-44B9-ABE8-394C984AB4AA}">
      <dsp:nvSpPr>
        <dsp:cNvPr id="0" name=""/>
        <dsp:cNvSpPr/>
      </dsp:nvSpPr>
      <dsp:spPr>
        <a:xfrm>
          <a:off x="4527338" y="746881"/>
          <a:ext cx="1158679" cy="1015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tr-TR" sz="1400" kern="1200" dirty="0" smtClean="0">
              <a:latin typeface="+mn-lt"/>
            </a:rPr>
            <a:t>6 Yönetici</a:t>
          </a:r>
          <a:endParaRPr lang="tr-TR" sz="1400" kern="1200" dirty="0">
            <a:latin typeface="+mn-lt"/>
          </a:endParaRPr>
        </a:p>
      </dsp:txBody>
      <dsp:txXfrm>
        <a:off x="4527338" y="746881"/>
        <a:ext cx="1158679" cy="1015650"/>
      </dsp:txXfrm>
    </dsp:sp>
    <dsp:sp modelId="{FD2A8286-7DE1-4CA4-AC85-267B7F473832}">
      <dsp:nvSpPr>
        <dsp:cNvPr id="0" name=""/>
        <dsp:cNvSpPr/>
      </dsp:nvSpPr>
      <dsp:spPr>
        <a:xfrm>
          <a:off x="5461757" y="304368"/>
          <a:ext cx="218618" cy="218618"/>
        </a:xfrm>
        <a:prstGeom prst="triangle">
          <a:avLst>
            <a:gd name="adj" fmla="val 1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47CC815-C190-4F23-8A98-94FA4D83C525}">
      <dsp:nvSpPr>
        <dsp:cNvPr id="0" name=""/>
        <dsp:cNvSpPr/>
      </dsp:nvSpPr>
      <dsp:spPr>
        <a:xfrm rot="5400000">
          <a:off x="6054052" y="54757"/>
          <a:ext cx="771296" cy="1283420"/>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391C94B-4DB5-4D1F-87F3-E0438A003C61}">
      <dsp:nvSpPr>
        <dsp:cNvPr id="0" name=""/>
        <dsp:cNvSpPr/>
      </dsp:nvSpPr>
      <dsp:spPr>
        <a:xfrm>
          <a:off x="5919338" y="506408"/>
          <a:ext cx="1451408" cy="400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tr-TR" sz="1400" kern="1200" dirty="0" smtClean="0">
              <a:latin typeface="+mn-lt"/>
            </a:rPr>
            <a:t>35 Öğretmen</a:t>
          </a:r>
          <a:endParaRPr lang="tr-TR" sz="1400" kern="1200" dirty="0">
            <a:latin typeface="+mn-lt"/>
          </a:endParaRPr>
        </a:p>
      </dsp:txBody>
      <dsp:txXfrm>
        <a:off x="5919338" y="506408"/>
        <a:ext cx="1451408" cy="400511"/>
      </dsp:txXfrm>
    </dsp:sp>
    <dsp:sp modelId="{5BD1E9AD-D09F-4444-BBF0-111BA5133131}">
      <dsp:nvSpPr>
        <dsp:cNvPr id="0" name=""/>
        <dsp:cNvSpPr/>
      </dsp:nvSpPr>
      <dsp:spPr>
        <a:xfrm>
          <a:off x="6951096" y="1357"/>
          <a:ext cx="218618" cy="218618"/>
        </a:xfrm>
        <a:prstGeom prst="triangle">
          <a:avLst>
            <a:gd name="adj" fmla="val 1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B18C6AE-D4FA-4631-9058-E21E7B6BE83C}">
      <dsp:nvSpPr>
        <dsp:cNvPr id="0" name=""/>
        <dsp:cNvSpPr/>
      </dsp:nvSpPr>
      <dsp:spPr>
        <a:xfrm rot="5400000">
          <a:off x="7524357" y="-256710"/>
          <a:ext cx="771296" cy="1283420"/>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B0E920C-AF21-439D-A3A0-37FC6F5306BD}">
      <dsp:nvSpPr>
        <dsp:cNvPr id="0" name=""/>
        <dsp:cNvSpPr/>
      </dsp:nvSpPr>
      <dsp:spPr>
        <a:xfrm>
          <a:off x="7353789" y="186236"/>
          <a:ext cx="1657305" cy="1015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tr-TR" sz="1400" kern="1200" dirty="0" smtClean="0">
              <a:latin typeface="+mn-lt"/>
            </a:rPr>
            <a:t>236 Öğrenci</a:t>
          </a:r>
        </a:p>
        <a:p>
          <a:pPr lvl="0" algn="l" defTabSz="622300">
            <a:lnSpc>
              <a:spcPct val="90000"/>
            </a:lnSpc>
            <a:spcBef>
              <a:spcPct val="0"/>
            </a:spcBef>
            <a:spcAft>
              <a:spcPct val="35000"/>
            </a:spcAft>
          </a:pPr>
          <a:endParaRPr lang="tr-TR" sz="1600" kern="1200" dirty="0"/>
        </a:p>
      </dsp:txBody>
      <dsp:txXfrm>
        <a:off x="7353789" y="186236"/>
        <a:ext cx="1657305" cy="101565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8135"/>
          </a:xfrm>
          <a:prstGeom prst="rect">
            <a:avLst/>
          </a:prstGeom>
        </p:spPr>
        <p:txBody>
          <a:bodyPr vert="horz" lIns="91001" tIns="45501" rIns="91001" bIns="45501" rtlCol="0"/>
          <a:lstStyle>
            <a:lvl1pPr algn="l">
              <a:defRPr sz="1200"/>
            </a:lvl1pPr>
          </a:lstStyle>
          <a:p>
            <a:endParaRPr lang="tr-TR"/>
          </a:p>
        </p:txBody>
      </p:sp>
      <p:sp>
        <p:nvSpPr>
          <p:cNvPr id="3" name="Veri Yer Tutucusu 2"/>
          <p:cNvSpPr>
            <a:spLocks noGrp="1"/>
          </p:cNvSpPr>
          <p:nvPr>
            <p:ph type="dt" idx="1"/>
          </p:nvPr>
        </p:nvSpPr>
        <p:spPr>
          <a:xfrm>
            <a:off x="3850443" y="1"/>
            <a:ext cx="2945659" cy="498135"/>
          </a:xfrm>
          <a:prstGeom prst="rect">
            <a:avLst/>
          </a:prstGeom>
        </p:spPr>
        <p:txBody>
          <a:bodyPr vert="horz" lIns="91001" tIns="45501" rIns="91001" bIns="45501" rtlCol="0"/>
          <a:lstStyle>
            <a:lvl1pPr algn="r">
              <a:defRPr sz="1200"/>
            </a:lvl1pPr>
          </a:lstStyle>
          <a:p>
            <a:fld id="{086AC2FE-EFB9-4FF7-B273-B1D771A13B42}" type="datetimeFigureOut">
              <a:rPr lang="tr-TR" smtClean="0"/>
              <a:t>12.01.2020</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001" tIns="45501" rIns="91001" bIns="45501"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001" tIns="45501" rIns="91001" bIns="45501"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001" tIns="45501" rIns="91001" bIns="45501"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001" tIns="45501" rIns="91001" bIns="45501" rtlCol="0" anchor="b"/>
          <a:lstStyle>
            <a:lvl1pPr algn="r">
              <a:defRPr sz="1200"/>
            </a:lvl1pPr>
          </a:lstStyle>
          <a:p>
            <a:fld id="{958D80B2-84F5-4254-9439-3F56169C3311}" type="slidenum">
              <a:rPr lang="tr-TR" smtClean="0"/>
              <a:t>‹#›</a:t>
            </a:fld>
            <a:endParaRPr lang="tr-TR"/>
          </a:p>
        </p:txBody>
      </p:sp>
    </p:spTree>
    <p:extLst>
      <p:ext uri="{BB962C8B-B14F-4D97-AF65-F5344CB8AC3E}">
        <p14:creationId xmlns:p14="http://schemas.microsoft.com/office/powerpoint/2010/main" val="133262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8D80B2-84F5-4254-9439-3F56169C3311}" type="slidenum">
              <a:rPr lang="tr-TR" smtClean="0"/>
              <a:t>30</a:t>
            </a:fld>
            <a:endParaRPr lang="tr-TR"/>
          </a:p>
        </p:txBody>
      </p:sp>
    </p:spTree>
    <p:extLst>
      <p:ext uri="{BB962C8B-B14F-4D97-AF65-F5344CB8AC3E}">
        <p14:creationId xmlns:p14="http://schemas.microsoft.com/office/powerpoint/2010/main" val="73656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8D80B2-84F5-4254-9439-3F56169C3311}" type="slidenum">
              <a:rPr lang="tr-TR" smtClean="0"/>
              <a:t>31</a:t>
            </a:fld>
            <a:endParaRPr lang="tr-TR"/>
          </a:p>
        </p:txBody>
      </p:sp>
    </p:spTree>
    <p:extLst>
      <p:ext uri="{BB962C8B-B14F-4D97-AF65-F5344CB8AC3E}">
        <p14:creationId xmlns:p14="http://schemas.microsoft.com/office/powerpoint/2010/main" val="736568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8D80B2-84F5-4254-9439-3F56169C3311}" type="slidenum">
              <a:rPr lang="tr-TR" smtClean="0"/>
              <a:t>32</a:t>
            </a:fld>
            <a:endParaRPr lang="tr-TR"/>
          </a:p>
        </p:txBody>
      </p:sp>
    </p:spTree>
    <p:extLst>
      <p:ext uri="{BB962C8B-B14F-4D97-AF65-F5344CB8AC3E}">
        <p14:creationId xmlns:p14="http://schemas.microsoft.com/office/powerpoint/2010/main" val="736568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8D80B2-84F5-4254-9439-3F56169C3311}" type="slidenum">
              <a:rPr lang="tr-TR" smtClean="0"/>
              <a:t>33</a:t>
            </a:fld>
            <a:endParaRPr lang="tr-TR"/>
          </a:p>
        </p:txBody>
      </p:sp>
    </p:spTree>
    <p:extLst>
      <p:ext uri="{BB962C8B-B14F-4D97-AF65-F5344CB8AC3E}">
        <p14:creationId xmlns:p14="http://schemas.microsoft.com/office/powerpoint/2010/main" val="736568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8D80B2-84F5-4254-9439-3F56169C3311}" type="slidenum">
              <a:rPr lang="tr-TR" smtClean="0"/>
              <a:t>34</a:t>
            </a:fld>
            <a:endParaRPr lang="tr-TR"/>
          </a:p>
        </p:txBody>
      </p:sp>
    </p:spTree>
    <p:extLst>
      <p:ext uri="{BB962C8B-B14F-4D97-AF65-F5344CB8AC3E}">
        <p14:creationId xmlns:p14="http://schemas.microsoft.com/office/powerpoint/2010/main" val="736568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8D80B2-84F5-4254-9439-3F56169C3311}" type="slidenum">
              <a:rPr lang="tr-TR" smtClean="0"/>
              <a:t>35</a:t>
            </a:fld>
            <a:endParaRPr lang="tr-TR"/>
          </a:p>
        </p:txBody>
      </p:sp>
    </p:spTree>
    <p:extLst>
      <p:ext uri="{BB962C8B-B14F-4D97-AF65-F5344CB8AC3E}">
        <p14:creationId xmlns:p14="http://schemas.microsoft.com/office/powerpoint/2010/main" val="736568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8D80B2-84F5-4254-9439-3F56169C3311}" type="slidenum">
              <a:rPr lang="tr-TR" smtClean="0"/>
              <a:t>36</a:t>
            </a:fld>
            <a:endParaRPr lang="tr-TR"/>
          </a:p>
        </p:txBody>
      </p:sp>
    </p:spTree>
    <p:extLst>
      <p:ext uri="{BB962C8B-B14F-4D97-AF65-F5344CB8AC3E}">
        <p14:creationId xmlns:p14="http://schemas.microsoft.com/office/powerpoint/2010/main" val="736568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8D80B2-84F5-4254-9439-3F56169C3311}" type="slidenum">
              <a:rPr lang="tr-TR" smtClean="0"/>
              <a:t>37</a:t>
            </a:fld>
            <a:endParaRPr lang="tr-TR"/>
          </a:p>
        </p:txBody>
      </p:sp>
    </p:spTree>
    <p:extLst>
      <p:ext uri="{BB962C8B-B14F-4D97-AF65-F5344CB8AC3E}">
        <p14:creationId xmlns:p14="http://schemas.microsoft.com/office/powerpoint/2010/main" val="736568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58D80B2-84F5-4254-9439-3F56169C3311}" type="slidenum">
              <a:rPr lang="tr-TR" smtClean="0"/>
              <a:t>38</a:t>
            </a:fld>
            <a:endParaRPr lang="tr-TR"/>
          </a:p>
        </p:txBody>
      </p:sp>
    </p:spTree>
    <p:extLst>
      <p:ext uri="{BB962C8B-B14F-4D97-AF65-F5344CB8AC3E}">
        <p14:creationId xmlns:p14="http://schemas.microsoft.com/office/powerpoint/2010/main" val="736568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597825"/>
            <a:ext cx="7772400" cy="1102519"/>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0F42AE4-7CD7-4D72-8B3C-70FEF6609EC1}" type="datetime1">
              <a:rPr lang="tr-TR" smtClean="0"/>
              <a:t>12.01.2020</a:t>
            </a:fld>
            <a:endParaRPr lang="tr-TR"/>
          </a:p>
        </p:txBody>
      </p:sp>
      <p:sp>
        <p:nvSpPr>
          <p:cNvPr id="5" name="Altbilgi Yer Tutucusu 4"/>
          <p:cNvSpPr>
            <a:spLocks noGrp="1"/>
          </p:cNvSpPr>
          <p:nvPr>
            <p:ph type="ftr" sz="quarter" idx="11"/>
          </p:nvPr>
        </p:nvSpPr>
        <p:spPr/>
        <p:txBody>
          <a:bodyPr/>
          <a:lstStyle/>
          <a:p>
            <a:r>
              <a:rPr lang="tr-TR" dirty="0" smtClean="0"/>
              <a:t>Sakarya İl Millî Eğitim Müdürlüğü</a:t>
            </a:r>
            <a:endParaRPr lang="tr-TR" dirty="0"/>
          </a:p>
        </p:txBody>
      </p:sp>
      <p:sp>
        <p:nvSpPr>
          <p:cNvPr id="6" name="Slayt Numarası Yer Tutucusu 5"/>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14099452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56B113-FEE4-483A-A820-2A05404F896B}" type="datetime1">
              <a:rPr lang="tr-TR" smtClean="0"/>
              <a:t>12.01.2020</a:t>
            </a:fld>
            <a:endParaRPr lang="tr-TR"/>
          </a:p>
        </p:txBody>
      </p:sp>
      <p:sp>
        <p:nvSpPr>
          <p:cNvPr id="5" name="Altbilgi Yer Tutucusu 4"/>
          <p:cNvSpPr>
            <a:spLocks noGrp="1"/>
          </p:cNvSpPr>
          <p:nvPr>
            <p:ph type="ftr" sz="quarter" idx="11"/>
          </p:nvPr>
        </p:nvSpPr>
        <p:spPr/>
        <p:txBody>
          <a:bodyPr/>
          <a:lstStyle/>
          <a:p>
            <a:r>
              <a:rPr lang="tr-TR" dirty="0" smtClean="0"/>
              <a:t>Sakarya İl Millî Eğitim Müdürlüğü</a:t>
            </a:r>
            <a:endParaRPr lang="tr-TR" dirty="0"/>
          </a:p>
        </p:txBody>
      </p:sp>
      <p:sp>
        <p:nvSpPr>
          <p:cNvPr id="6" name="Slayt Numarası Yer Tutucusu 5"/>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25489200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05983"/>
            <a:ext cx="2057400" cy="4388644"/>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05983"/>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3BBFB1-9789-4A67-84C7-10D25A42601D}" type="datetime1">
              <a:rPr lang="tr-TR" smtClean="0"/>
              <a:t>12.01.2020</a:t>
            </a:fld>
            <a:endParaRPr lang="tr-TR"/>
          </a:p>
        </p:txBody>
      </p:sp>
      <p:sp>
        <p:nvSpPr>
          <p:cNvPr id="5" name="Altbilgi Yer Tutucusu 4"/>
          <p:cNvSpPr>
            <a:spLocks noGrp="1"/>
          </p:cNvSpPr>
          <p:nvPr>
            <p:ph type="ftr" sz="quarter" idx="11"/>
          </p:nvPr>
        </p:nvSpPr>
        <p:spPr/>
        <p:txBody>
          <a:bodyPr/>
          <a:lstStyle/>
          <a:p>
            <a:r>
              <a:rPr lang="tr-TR" dirty="0" smtClean="0"/>
              <a:t>Sakarya İl Millî Eğitim Müdürlüğü</a:t>
            </a:r>
            <a:endParaRPr lang="tr-TR" dirty="0"/>
          </a:p>
        </p:txBody>
      </p:sp>
      <p:sp>
        <p:nvSpPr>
          <p:cNvPr id="6" name="Slayt Numarası Yer Tutucusu 5"/>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2740011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45DC55-3BBA-4648-969E-70689BEDD23F}" type="datetime1">
              <a:rPr lang="tr-TR" smtClean="0"/>
              <a:t>12.01.2020</a:t>
            </a:fld>
            <a:endParaRPr lang="tr-TR"/>
          </a:p>
        </p:txBody>
      </p:sp>
      <p:sp>
        <p:nvSpPr>
          <p:cNvPr id="5" name="Altbilgi Yer Tutucusu 4"/>
          <p:cNvSpPr>
            <a:spLocks noGrp="1"/>
          </p:cNvSpPr>
          <p:nvPr>
            <p:ph type="ftr" sz="quarter" idx="11"/>
          </p:nvPr>
        </p:nvSpPr>
        <p:spPr/>
        <p:txBody>
          <a:bodyPr/>
          <a:lstStyle/>
          <a:p>
            <a:r>
              <a:rPr lang="tr-TR" dirty="0" smtClean="0"/>
              <a:t>Sakarya İl Millî Eğitim Müdürlüğü</a:t>
            </a:r>
            <a:endParaRPr lang="tr-TR" dirty="0"/>
          </a:p>
        </p:txBody>
      </p:sp>
      <p:sp>
        <p:nvSpPr>
          <p:cNvPr id="6" name="Slayt Numarası Yer Tutucusu 5"/>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34472325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3305180"/>
            <a:ext cx="7772400" cy="1021557"/>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89743ED-FDAA-42D8-BCB2-D4FF60FC3BD2}" type="datetime1">
              <a:rPr lang="tr-TR" smtClean="0"/>
              <a:t>12.01.2020</a:t>
            </a:fld>
            <a:endParaRPr lang="tr-TR"/>
          </a:p>
        </p:txBody>
      </p:sp>
      <p:sp>
        <p:nvSpPr>
          <p:cNvPr id="5" name="Altbilgi Yer Tutucusu 4"/>
          <p:cNvSpPr>
            <a:spLocks noGrp="1"/>
          </p:cNvSpPr>
          <p:nvPr>
            <p:ph type="ftr" sz="quarter" idx="11"/>
          </p:nvPr>
        </p:nvSpPr>
        <p:spPr/>
        <p:txBody>
          <a:bodyPr/>
          <a:lstStyle/>
          <a:p>
            <a:r>
              <a:rPr lang="tr-TR" dirty="0" smtClean="0"/>
              <a:t>Sakarya İl Millî Eğitim Müdürlüğü</a:t>
            </a:r>
            <a:endParaRPr lang="tr-TR" dirty="0"/>
          </a:p>
        </p:txBody>
      </p:sp>
      <p:sp>
        <p:nvSpPr>
          <p:cNvPr id="6" name="Slayt Numarası Yer Tutucusu 5"/>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3305692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994E070-8B07-4CC8-AACD-E520FAC68936}" type="datetime1">
              <a:rPr lang="tr-TR" smtClean="0"/>
              <a:t>12.01.2020</a:t>
            </a:fld>
            <a:endParaRPr lang="tr-TR"/>
          </a:p>
        </p:txBody>
      </p:sp>
      <p:sp>
        <p:nvSpPr>
          <p:cNvPr id="6" name="Altbilgi Yer Tutucusu 5"/>
          <p:cNvSpPr>
            <a:spLocks noGrp="1"/>
          </p:cNvSpPr>
          <p:nvPr>
            <p:ph type="ftr" sz="quarter" idx="11"/>
          </p:nvPr>
        </p:nvSpPr>
        <p:spPr/>
        <p:txBody>
          <a:bodyPr/>
          <a:lstStyle/>
          <a:p>
            <a:r>
              <a:rPr lang="tr-TR" dirty="0" smtClean="0"/>
              <a:t>Sakarya İl Millî Eğitim Müdürlüğü</a:t>
            </a:r>
            <a:endParaRPr lang="tr-TR" dirty="0"/>
          </a:p>
        </p:txBody>
      </p:sp>
      <p:sp>
        <p:nvSpPr>
          <p:cNvPr id="7" name="Slayt Numarası Yer Tutucusu 6"/>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19456729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33" y="1151335"/>
            <a:ext cx="4041775" cy="47982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E5B1D53-924D-49AD-AA8E-B303A7E47CDE}" type="datetime1">
              <a:rPr lang="tr-TR" smtClean="0"/>
              <a:t>12.01.2020</a:t>
            </a:fld>
            <a:endParaRPr lang="tr-TR"/>
          </a:p>
        </p:txBody>
      </p:sp>
      <p:sp>
        <p:nvSpPr>
          <p:cNvPr id="8" name="Altbilgi Yer Tutucusu 7"/>
          <p:cNvSpPr>
            <a:spLocks noGrp="1"/>
          </p:cNvSpPr>
          <p:nvPr>
            <p:ph type="ftr" sz="quarter" idx="11"/>
          </p:nvPr>
        </p:nvSpPr>
        <p:spPr/>
        <p:txBody>
          <a:bodyPr/>
          <a:lstStyle/>
          <a:p>
            <a:r>
              <a:rPr lang="tr-TR" dirty="0" smtClean="0"/>
              <a:t>Sakarya İl Millî Eğitim Müdürlüğü</a:t>
            </a:r>
            <a:endParaRPr lang="tr-TR" dirty="0"/>
          </a:p>
        </p:txBody>
      </p:sp>
      <p:sp>
        <p:nvSpPr>
          <p:cNvPr id="9" name="Slayt Numarası Yer Tutucusu 8"/>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36278406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5CAE98E-D663-45A5-9AFD-B8C278558F20}" type="datetime1">
              <a:rPr lang="tr-TR" smtClean="0"/>
              <a:t>12.01.2020</a:t>
            </a:fld>
            <a:endParaRPr lang="tr-TR"/>
          </a:p>
        </p:txBody>
      </p:sp>
      <p:sp>
        <p:nvSpPr>
          <p:cNvPr id="4" name="Altbilgi Yer Tutucusu 3"/>
          <p:cNvSpPr>
            <a:spLocks noGrp="1"/>
          </p:cNvSpPr>
          <p:nvPr>
            <p:ph type="ftr" sz="quarter" idx="11"/>
          </p:nvPr>
        </p:nvSpPr>
        <p:spPr/>
        <p:txBody>
          <a:bodyPr/>
          <a:lstStyle/>
          <a:p>
            <a:r>
              <a:rPr lang="tr-TR" dirty="0" smtClean="0"/>
              <a:t>Sakarya İl Millî Eğitim Müdürlüğü</a:t>
            </a:r>
            <a:endParaRPr lang="tr-TR" dirty="0"/>
          </a:p>
        </p:txBody>
      </p:sp>
      <p:sp>
        <p:nvSpPr>
          <p:cNvPr id="5" name="Slayt Numarası Yer Tutucusu 4"/>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10441742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31DA9A-0E6D-4130-BFAE-4D91F52FB884}" type="datetime1">
              <a:rPr lang="tr-TR" smtClean="0"/>
              <a:t>12.01.2020</a:t>
            </a:fld>
            <a:endParaRPr lang="tr-TR"/>
          </a:p>
        </p:txBody>
      </p:sp>
      <p:sp>
        <p:nvSpPr>
          <p:cNvPr id="3" name="Altbilgi Yer Tutucusu 2"/>
          <p:cNvSpPr>
            <a:spLocks noGrp="1"/>
          </p:cNvSpPr>
          <p:nvPr>
            <p:ph type="ftr" sz="quarter" idx="11"/>
          </p:nvPr>
        </p:nvSpPr>
        <p:spPr/>
        <p:txBody>
          <a:bodyPr/>
          <a:lstStyle/>
          <a:p>
            <a:r>
              <a:rPr lang="tr-TR" dirty="0" smtClean="0"/>
              <a:t>Sakarya İl Millî Eğitim Müdürlüğü</a:t>
            </a:r>
            <a:endParaRPr lang="tr-TR" dirty="0"/>
          </a:p>
        </p:txBody>
      </p:sp>
      <p:sp>
        <p:nvSpPr>
          <p:cNvPr id="4" name="Slayt Numarası Yer Tutucusu 3"/>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7054334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8" y="204790"/>
            <a:ext cx="3008313" cy="871538"/>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04793"/>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8" y="1076328"/>
            <a:ext cx="3008313" cy="351829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D975361-03F5-46FB-A8F5-C7CA471A659A}" type="datetime1">
              <a:rPr lang="tr-TR" smtClean="0"/>
              <a:t>12.01.2020</a:t>
            </a:fld>
            <a:endParaRPr lang="tr-TR"/>
          </a:p>
        </p:txBody>
      </p:sp>
      <p:sp>
        <p:nvSpPr>
          <p:cNvPr id="6" name="Altbilgi Yer Tutucusu 5"/>
          <p:cNvSpPr>
            <a:spLocks noGrp="1"/>
          </p:cNvSpPr>
          <p:nvPr>
            <p:ph type="ftr" sz="quarter" idx="11"/>
          </p:nvPr>
        </p:nvSpPr>
        <p:spPr/>
        <p:txBody>
          <a:bodyPr/>
          <a:lstStyle/>
          <a:p>
            <a:r>
              <a:rPr lang="tr-TR" dirty="0" smtClean="0"/>
              <a:t>Sakarya İl Millî Eğitim Müdürlüğü</a:t>
            </a:r>
            <a:endParaRPr lang="tr-TR" dirty="0"/>
          </a:p>
        </p:txBody>
      </p:sp>
      <p:sp>
        <p:nvSpPr>
          <p:cNvPr id="7" name="Slayt Numarası Yer Tutucusu 6"/>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25188752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3600451"/>
            <a:ext cx="5486400" cy="425054"/>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tr-TR"/>
          </a:p>
        </p:txBody>
      </p:sp>
      <p:sp>
        <p:nvSpPr>
          <p:cNvPr id="4" name="Metin Yer Tutucusu 3"/>
          <p:cNvSpPr>
            <a:spLocks noGrp="1"/>
          </p:cNvSpPr>
          <p:nvPr>
            <p:ph type="body" sz="half" idx="2"/>
          </p:nvPr>
        </p:nvSpPr>
        <p:spPr>
          <a:xfrm>
            <a:off x="1792288" y="4025505"/>
            <a:ext cx="5486400" cy="603646"/>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F97A960-87C3-4E74-8680-D7AC291516A8}" type="datetime1">
              <a:rPr lang="tr-TR" smtClean="0"/>
              <a:t>12.01.2020</a:t>
            </a:fld>
            <a:endParaRPr lang="tr-TR"/>
          </a:p>
        </p:txBody>
      </p:sp>
      <p:sp>
        <p:nvSpPr>
          <p:cNvPr id="6" name="Altbilgi Yer Tutucusu 5"/>
          <p:cNvSpPr>
            <a:spLocks noGrp="1"/>
          </p:cNvSpPr>
          <p:nvPr>
            <p:ph type="ftr" sz="quarter" idx="11"/>
          </p:nvPr>
        </p:nvSpPr>
        <p:spPr/>
        <p:txBody>
          <a:bodyPr/>
          <a:lstStyle/>
          <a:p>
            <a:r>
              <a:rPr lang="tr-TR" dirty="0" smtClean="0"/>
              <a:t>Sakarya İl Millî Eğitim Müdürlüğü</a:t>
            </a:r>
            <a:endParaRPr lang="tr-TR" dirty="0"/>
          </a:p>
        </p:txBody>
      </p:sp>
      <p:sp>
        <p:nvSpPr>
          <p:cNvPr id="7" name="Slayt Numarası Yer Tutucusu 6"/>
          <p:cNvSpPr>
            <a:spLocks noGrp="1"/>
          </p:cNvSpPr>
          <p:nvPr>
            <p:ph type="sldNum" sz="quarter" idx="12"/>
          </p:nvPr>
        </p:nvSpPr>
        <p:spPr/>
        <p:txBody>
          <a:bodyPr/>
          <a:lstStyle/>
          <a:p>
            <a:fld id="{195E5FEB-8AE8-4C26-BAE1-E6E17866F0E4}" type="slidenum">
              <a:rPr lang="tr-TR" smtClean="0"/>
              <a:t>‹#›</a:t>
            </a:fld>
            <a:endParaRPr lang="tr-TR"/>
          </a:p>
        </p:txBody>
      </p:sp>
    </p:spTree>
    <p:extLst>
      <p:ext uri="{BB962C8B-B14F-4D97-AF65-F5344CB8AC3E}">
        <p14:creationId xmlns:p14="http://schemas.microsoft.com/office/powerpoint/2010/main" val="18419751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200154"/>
            <a:ext cx="8229600" cy="339447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4767267"/>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B7ABAC5-D794-445C-B98C-3D7E3F8470F6}" type="datetime1">
              <a:rPr lang="tr-TR" smtClean="0"/>
              <a:t>12.01.2020</a:t>
            </a:fld>
            <a:endParaRPr lang="tr-TR"/>
          </a:p>
        </p:txBody>
      </p:sp>
      <p:sp>
        <p:nvSpPr>
          <p:cNvPr id="5" name="Altbilgi Yer Tutucusu 4"/>
          <p:cNvSpPr>
            <a:spLocks noGrp="1"/>
          </p:cNvSpPr>
          <p:nvPr>
            <p:ph type="ftr" sz="quarter" idx="3"/>
          </p:nvPr>
        </p:nvSpPr>
        <p:spPr>
          <a:xfrm>
            <a:off x="3124200" y="4767267"/>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smtClean="0"/>
              <a:t>Sakarya İl Millî Eğitim Müdürlüğü</a:t>
            </a:r>
            <a:endParaRPr lang="tr-TR" dirty="0"/>
          </a:p>
        </p:txBody>
      </p:sp>
      <p:sp>
        <p:nvSpPr>
          <p:cNvPr id="6" name="Slayt Numarası Yer Tutucusu 5"/>
          <p:cNvSpPr>
            <a:spLocks noGrp="1"/>
          </p:cNvSpPr>
          <p:nvPr>
            <p:ph type="sldNum" sz="quarter" idx="4"/>
          </p:nvPr>
        </p:nvSpPr>
        <p:spPr>
          <a:xfrm>
            <a:off x="6553200" y="4767267"/>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95E5FEB-8AE8-4C26-BAE1-E6E17866F0E4}" type="slidenum">
              <a:rPr lang="tr-TR" smtClean="0"/>
              <a:t>‹#›</a:t>
            </a:fld>
            <a:endParaRPr lang="tr-TR"/>
          </a:p>
        </p:txBody>
      </p:sp>
    </p:spTree>
    <p:extLst>
      <p:ext uri="{BB962C8B-B14F-4D97-AF65-F5344CB8AC3E}">
        <p14:creationId xmlns:p14="http://schemas.microsoft.com/office/powerpoint/2010/main" val="37745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erenenerjimtal.meb.k12.t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sunum alt yapı\1-01-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863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ctrTitle"/>
          </p:nvPr>
        </p:nvSpPr>
        <p:spPr>
          <a:xfrm>
            <a:off x="6351" y="1905678"/>
            <a:ext cx="9131300" cy="1602178"/>
          </a:xfrm>
        </p:spPr>
        <p:txBody>
          <a:bodyPr>
            <a:noAutofit/>
            <a:scene3d>
              <a:camera prst="orthographicFront"/>
              <a:lightRig rig="soft" dir="t">
                <a:rot lat="0" lon="0" rev="10800000"/>
              </a:lightRig>
            </a:scene3d>
            <a:sp3d>
              <a:bevelT w="27940" h="12700"/>
              <a:contourClr>
                <a:srgbClr val="DDDDDD"/>
              </a:contourClr>
            </a:sp3d>
          </a:bodyPr>
          <a:lstStyle/>
          <a:p>
            <a:r>
              <a:rPr lang="tr-TR" sz="4600" b="1" spc="150" dirty="0" smtClean="0">
                <a:ln w="11430"/>
                <a:solidFill>
                  <a:schemeClr val="bg1">
                    <a:lumMod val="85000"/>
                  </a:schemeClr>
                </a:solidFill>
                <a:effectLst>
                  <a:glow rad="101600">
                    <a:schemeClr val="accent6">
                      <a:satMod val="175000"/>
                      <a:alpha val="40000"/>
                    </a:schemeClr>
                  </a:glow>
                  <a:outerShdw blurRad="25400" algn="tl" rotWithShape="0">
                    <a:srgbClr val="000000">
                      <a:alpha val="43000"/>
                    </a:srgbClr>
                  </a:outerShdw>
                </a:effectLst>
              </a:rPr>
              <a:t>2019-2020 Eğitim Öğretim Yılı</a:t>
            </a:r>
            <a:br>
              <a:rPr lang="tr-TR" sz="4600" b="1" spc="150" dirty="0" smtClean="0">
                <a:ln w="11430"/>
                <a:solidFill>
                  <a:schemeClr val="bg1">
                    <a:lumMod val="85000"/>
                  </a:schemeClr>
                </a:solidFill>
                <a:effectLst>
                  <a:glow rad="101600">
                    <a:schemeClr val="accent6">
                      <a:satMod val="175000"/>
                      <a:alpha val="40000"/>
                    </a:schemeClr>
                  </a:glow>
                  <a:outerShdw blurRad="25400" algn="tl" rotWithShape="0">
                    <a:srgbClr val="000000">
                      <a:alpha val="43000"/>
                    </a:srgbClr>
                  </a:outerShdw>
                </a:effectLst>
              </a:rPr>
            </a:br>
            <a:r>
              <a:rPr lang="tr-TR" sz="4600" b="1" spc="150" dirty="0" smtClean="0">
                <a:ln w="11430"/>
                <a:solidFill>
                  <a:schemeClr val="bg1">
                    <a:lumMod val="85000"/>
                  </a:schemeClr>
                </a:solidFill>
                <a:effectLst>
                  <a:glow rad="101600">
                    <a:schemeClr val="accent6">
                      <a:satMod val="175000"/>
                      <a:alpha val="40000"/>
                    </a:schemeClr>
                  </a:glow>
                  <a:outerShdw blurRad="25400" algn="tl" rotWithShape="0">
                    <a:srgbClr val="000000">
                      <a:alpha val="43000"/>
                    </a:srgbClr>
                  </a:outerShdw>
                </a:effectLst>
              </a:rPr>
              <a:t>Brifing Raporu</a:t>
            </a:r>
            <a:endParaRPr lang="tr-TR" sz="4600" b="1" spc="150" dirty="0">
              <a:ln w="11430"/>
              <a:solidFill>
                <a:schemeClr val="bg1">
                  <a:lumMod val="85000"/>
                </a:schemeClr>
              </a:solidFill>
              <a:effectLst>
                <a:glow rad="101600">
                  <a:schemeClr val="accent6">
                    <a:satMod val="175000"/>
                    <a:alpha val="40000"/>
                  </a:schemeClr>
                </a:glow>
                <a:outerShdw blurRad="25400" algn="tl" rotWithShape="0">
                  <a:srgbClr val="000000">
                    <a:alpha val="43000"/>
                  </a:srgbClr>
                </a:outerShdw>
              </a:effectLst>
            </a:endParaRPr>
          </a:p>
        </p:txBody>
      </p:sp>
      <p:sp>
        <p:nvSpPr>
          <p:cNvPr id="4" name="Alt Başlık 3"/>
          <p:cNvSpPr>
            <a:spLocks noGrp="1"/>
          </p:cNvSpPr>
          <p:nvPr>
            <p:ph type="subTitle" idx="1"/>
          </p:nvPr>
        </p:nvSpPr>
        <p:spPr>
          <a:xfrm>
            <a:off x="1115616" y="4665966"/>
            <a:ext cx="7200800" cy="467190"/>
          </a:xfrm>
        </p:spPr>
        <p:txBody>
          <a:bodyPr>
            <a:normAutofit fontScale="77500" lnSpcReduction="20000"/>
          </a:bodyPr>
          <a:lstStyle/>
          <a:p>
            <a:r>
              <a:rPr lang="tr-TR" b="1" dirty="0" smtClean="0">
                <a:solidFill>
                  <a:schemeClr val="tx1"/>
                </a:solidFill>
              </a:rPr>
              <a:t>EREN ENERJİ MESLEKİ ve TEKNİK ANADOLU LİSESİ</a:t>
            </a: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4" name="Picture 2" descr="C:\Users\AtolyeSefPC\Desktop\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652" y="4462464"/>
            <a:ext cx="621654" cy="621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257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OKUL KURUM YÖNETİCİ DURUMU</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10</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o 3"/>
          <p:cNvGraphicFramePr>
            <a:graphicFrameLocks noGrp="1"/>
          </p:cNvGraphicFramePr>
          <p:nvPr>
            <p:extLst>
              <p:ext uri="{D42A27DB-BD31-4B8C-83A1-F6EECF244321}">
                <p14:modId xmlns:p14="http://schemas.microsoft.com/office/powerpoint/2010/main" val="3748332321"/>
              </p:ext>
            </p:extLst>
          </p:nvPr>
        </p:nvGraphicFramePr>
        <p:xfrm>
          <a:off x="1331640" y="1563638"/>
          <a:ext cx="6696743" cy="2520281"/>
        </p:xfrm>
        <a:graphic>
          <a:graphicData uri="http://schemas.openxmlformats.org/drawingml/2006/table">
            <a:tbl>
              <a:tblPr firstRow="1" firstCol="1" lastRow="1" lastCol="1" bandRow="1" bandCol="1">
                <a:tableStyleId>{5C22544A-7EE6-4342-B048-85BDC9FD1C3A}</a:tableStyleId>
              </a:tblPr>
              <a:tblGrid>
                <a:gridCol w="1499681"/>
                <a:gridCol w="2098285"/>
                <a:gridCol w="3098777"/>
              </a:tblGrid>
              <a:tr h="532233">
                <a:tc gridSpan="3">
                  <a:txBody>
                    <a:bodyPr/>
                    <a:lstStyle/>
                    <a:p>
                      <a:pPr algn="ctr">
                        <a:lnSpc>
                          <a:spcPct val="115000"/>
                        </a:lnSpc>
                        <a:spcBef>
                          <a:spcPts val="1000"/>
                        </a:spcBef>
                        <a:spcAft>
                          <a:spcPts val="0"/>
                        </a:spcAft>
                      </a:pPr>
                      <a:r>
                        <a:rPr lang="tr-TR" sz="2000" dirty="0" smtClean="0">
                          <a:effectLst/>
                        </a:rPr>
                        <a:t>Yönetici Durumu</a:t>
                      </a:r>
                      <a:endParaRPr lang="tr-TR" sz="2000" dirty="0">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solidFill>
                  </a:tcPr>
                </a:tc>
                <a:tc hMerge="1">
                  <a:txBody>
                    <a:bodyPr/>
                    <a:lstStyle/>
                    <a:p>
                      <a:endParaRPr lang="tr-TR"/>
                    </a:p>
                  </a:txBody>
                  <a:tcPr/>
                </a:tc>
                <a:tc hMerge="1">
                  <a:txBody>
                    <a:bodyPr/>
                    <a:lstStyle/>
                    <a:p>
                      <a:endParaRPr lang="tr-TR"/>
                    </a:p>
                  </a:txBody>
                  <a:tcPr/>
                </a:tc>
              </a:tr>
              <a:tr h="566672">
                <a:tc>
                  <a:txBody>
                    <a:bodyPr/>
                    <a:lstStyle/>
                    <a:p>
                      <a:pPr algn="ctr">
                        <a:lnSpc>
                          <a:spcPct val="115000"/>
                        </a:lnSpc>
                        <a:spcBef>
                          <a:spcPts val="1000"/>
                        </a:spcBef>
                        <a:spcAft>
                          <a:spcPts val="0"/>
                        </a:spcAft>
                      </a:pPr>
                      <a:r>
                        <a:rPr lang="tr-TR" sz="1200" b="1" dirty="0" smtClean="0">
                          <a:effectLst/>
                        </a:rPr>
                        <a:t>Kriter</a:t>
                      </a:r>
                      <a:endParaRPr lang="tr-TR" sz="1200" b="1" dirty="0">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115000"/>
                        </a:lnSpc>
                        <a:spcBef>
                          <a:spcPts val="1000"/>
                        </a:spcBef>
                        <a:spcAft>
                          <a:spcPts val="0"/>
                        </a:spcAft>
                      </a:pPr>
                      <a:r>
                        <a:rPr lang="tr-TR" sz="1100" b="1" dirty="0" smtClean="0">
                          <a:solidFill>
                            <a:schemeClr val="tx1"/>
                          </a:solidFill>
                          <a:effectLst/>
                        </a:rPr>
                        <a:t>Görevlendirme</a:t>
                      </a:r>
                      <a:endParaRPr lang="tr-TR" sz="1100" b="1" dirty="0">
                        <a:solidFill>
                          <a:schemeClr val="tx1"/>
                        </a:solidFill>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15000"/>
                        </a:lnSpc>
                        <a:spcBef>
                          <a:spcPts val="1000"/>
                        </a:spcBef>
                        <a:spcAft>
                          <a:spcPts val="0"/>
                        </a:spcAft>
                      </a:pPr>
                      <a:r>
                        <a:rPr lang="tr-TR" sz="1100" b="1" dirty="0" smtClean="0">
                          <a:solidFill>
                            <a:schemeClr val="tx1"/>
                          </a:solidFill>
                          <a:effectLst/>
                        </a:rPr>
                        <a:t>Geçici Görevlendirme</a:t>
                      </a:r>
                      <a:endParaRPr lang="tr-TR" sz="1100" b="1" dirty="0">
                        <a:solidFill>
                          <a:schemeClr val="tx1"/>
                        </a:solidFill>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73792">
                <a:tc>
                  <a:txBody>
                    <a:bodyPr/>
                    <a:lstStyle/>
                    <a:p>
                      <a:pPr algn="ctr">
                        <a:lnSpc>
                          <a:spcPct val="115000"/>
                        </a:lnSpc>
                        <a:spcBef>
                          <a:spcPts val="1000"/>
                        </a:spcBef>
                        <a:spcAft>
                          <a:spcPts val="0"/>
                        </a:spcAft>
                      </a:pPr>
                      <a:r>
                        <a:rPr lang="tr-TR" sz="1100" dirty="0" smtClean="0">
                          <a:effectLst/>
                        </a:rPr>
                        <a:t>Müdür</a:t>
                      </a:r>
                      <a:endParaRPr lang="tr-TR" sz="1100" dirty="0">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115000"/>
                        </a:lnSpc>
                        <a:spcBef>
                          <a:spcPts val="1000"/>
                        </a:spcBef>
                        <a:spcAft>
                          <a:spcPts val="0"/>
                        </a:spcAft>
                      </a:pPr>
                      <a:r>
                        <a:rPr lang="tr-TR" sz="1000" b="1" dirty="0" smtClean="0">
                          <a:solidFill>
                            <a:schemeClr val="tx1"/>
                          </a:solidFill>
                          <a:effectLst/>
                        </a:rPr>
                        <a:t>1</a:t>
                      </a:r>
                      <a:endParaRPr lang="tr-TR" sz="1000" b="1" dirty="0">
                        <a:solidFill>
                          <a:schemeClr val="tx1"/>
                        </a:solidFill>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15000"/>
                        </a:lnSpc>
                        <a:spcBef>
                          <a:spcPts val="1000"/>
                        </a:spcBef>
                        <a:spcAft>
                          <a:spcPts val="0"/>
                        </a:spcAft>
                      </a:pPr>
                      <a:r>
                        <a:rPr lang="tr-TR" sz="1000" b="1" dirty="0" smtClean="0">
                          <a:solidFill>
                            <a:schemeClr val="tx1"/>
                          </a:solidFill>
                          <a:effectLst/>
                        </a:rPr>
                        <a:t>0</a:t>
                      </a:r>
                      <a:endParaRPr lang="tr-TR" sz="1000" b="1" dirty="0">
                        <a:solidFill>
                          <a:schemeClr val="tx1"/>
                        </a:solidFill>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73792">
                <a:tc>
                  <a:txBody>
                    <a:bodyPr/>
                    <a:lstStyle/>
                    <a:p>
                      <a:pPr algn="ctr">
                        <a:lnSpc>
                          <a:spcPct val="115000"/>
                        </a:lnSpc>
                        <a:spcBef>
                          <a:spcPts val="1000"/>
                        </a:spcBef>
                        <a:spcAft>
                          <a:spcPts val="0"/>
                        </a:spcAft>
                      </a:pPr>
                      <a:r>
                        <a:rPr lang="tr-TR" sz="1100" dirty="0" smtClean="0">
                          <a:effectLst/>
                        </a:rPr>
                        <a:t>Müdür Baş Yardımcısı</a:t>
                      </a:r>
                      <a:endParaRPr lang="tr-TR" sz="1100" dirty="0">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115000"/>
                        </a:lnSpc>
                        <a:spcBef>
                          <a:spcPts val="1000"/>
                        </a:spcBef>
                        <a:spcAft>
                          <a:spcPts val="0"/>
                        </a:spcAft>
                      </a:pPr>
                      <a:r>
                        <a:rPr lang="tr-TR" sz="1000" b="1" dirty="0" smtClean="0">
                          <a:solidFill>
                            <a:schemeClr val="tx1"/>
                          </a:solidFill>
                          <a:effectLst/>
                        </a:rPr>
                        <a:t>1</a:t>
                      </a:r>
                      <a:endParaRPr lang="tr-TR" sz="1000" b="1" dirty="0">
                        <a:solidFill>
                          <a:schemeClr val="tx1"/>
                        </a:solidFill>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15000"/>
                        </a:lnSpc>
                        <a:spcBef>
                          <a:spcPts val="1000"/>
                        </a:spcBef>
                        <a:spcAft>
                          <a:spcPts val="0"/>
                        </a:spcAft>
                      </a:pPr>
                      <a:r>
                        <a:rPr lang="tr-TR" sz="1000" b="1" dirty="0" smtClean="0">
                          <a:solidFill>
                            <a:schemeClr val="tx1"/>
                          </a:solidFill>
                          <a:effectLst/>
                        </a:rPr>
                        <a:t>0</a:t>
                      </a:r>
                      <a:endParaRPr lang="tr-TR" sz="1000" b="1" dirty="0">
                        <a:solidFill>
                          <a:schemeClr val="tx1"/>
                        </a:solidFill>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473792">
                <a:tc>
                  <a:txBody>
                    <a:bodyPr/>
                    <a:lstStyle/>
                    <a:p>
                      <a:pPr algn="ctr">
                        <a:lnSpc>
                          <a:spcPct val="115000"/>
                        </a:lnSpc>
                        <a:spcBef>
                          <a:spcPts val="1000"/>
                        </a:spcBef>
                        <a:spcAft>
                          <a:spcPts val="0"/>
                        </a:spcAft>
                      </a:pPr>
                      <a:r>
                        <a:rPr lang="tr-TR" sz="1100" dirty="0" smtClean="0">
                          <a:effectLst/>
                        </a:rPr>
                        <a:t>Müdür Yardımcısı</a:t>
                      </a:r>
                      <a:endParaRPr lang="tr-TR" sz="1100" dirty="0">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115000"/>
                        </a:lnSpc>
                        <a:spcBef>
                          <a:spcPts val="1000"/>
                        </a:spcBef>
                        <a:spcAft>
                          <a:spcPts val="0"/>
                        </a:spcAft>
                      </a:pPr>
                      <a:r>
                        <a:rPr lang="tr-TR" sz="1000" b="1" dirty="0" smtClean="0">
                          <a:solidFill>
                            <a:schemeClr val="tx1"/>
                          </a:solidFill>
                          <a:effectLst/>
                        </a:rPr>
                        <a:t>4</a:t>
                      </a:r>
                      <a:endParaRPr lang="tr-TR" sz="1000" b="1" dirty="0">
                        <a:solidFill>
                          <a:schemeClr val="tx1"/>
                        </a:solidFill>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lnSpc>
                          <a:spcPct val="115000"/>
                        </a:lnSpc>
                        <a:spcBef>
                          <a:spcPts val="1000"/>
                        </a:spcBef>
                        <a:spcAft>
                          <a:spcPts val="0"/>
                        </a:spcAft>
                      </a:pPr>
                      <a:r>
                        <a:rPr lang="tr-TR" sz="1000" b="1" dirty="0" smtClean="0">
                          <a:solidFill>
                            <a:schemeClr val="tx1"/>
                          </a:solidFill>
                          <a:effectLst/>
                        </a:rPr>
                        <a:t>0</a:t>
                      </a:r>
                      <a:endParaRPr lang="tr-TR" sz="1000" b="1" dirty="0">
                        <a:solidFill>
                          <a:schemeClr val="tx1"/>
                        </a:solidFill>
                        <a:effectLst/>
                        <a:latin typeface="Calibri"/>
                        <a:ea typeface="Times New Roman"/>
                        <a:cs typeface="Times New Roman"/>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bl>
          </a:graphicData>
        </a:graphic>
      </p:graphicFrame>
    </p:spTree>
    <p:extLst>
      <p:ext uri="{BB962C8B-B14F-4D97-AF65-F5344CB8AC3E}">
        <p14:creationId xmlns:p14="http://schemas.microsoft.com/office/powerpoint/2010/main" val="33382463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1" y="-92546"/>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ÖĞRETMEN NORM KADRO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11</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0" y="4011910"/>
            <a:ext cx="9137651"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bg1"/>
                </a:solidFill>
              </a:ln>
              <a:solidFill>
                <a:schemeClr val="bg1"/>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3785789253"/>
              </p:ext>
            </p:extLst>
          </p:nvPr>
        </p:nvGraphicFramePr>
        <p:xfrm>
          <a:off x="1538246" y="1131592"/>
          <a:ext cx="5472605" cy="3983484"/>
        </p:xfrm>
        <a:graphic>
          <a:graphicData uri="http://schemas.openxmlformats.org/drawingml/2006/table">
            <a:tbl>
              <a:tblPr firstRow="1" firstCol="1" lastRow="1" lastCol="1" bandRow="1" bandCol="1"/>
              <a:tblGrid>
                <a:gridCol w="364621"/>
                <a:gridCol w="1434397"/>
                <a:gridCol w="469738"/>
                <a:gridCol w="263886"/>
                <a:gridCol w="367906"/>
                <a:gridCol w="367906"/>
                <a:gridCol w="367906"/>
                <a:gridCol w="367906"/>
                <a:gridCol w="367906"/>
                <a:gridCol w="367906"/>
                <a:gridCol w="367906"/>
                <a:gridCol w="364621"/>
              </a:tblGrid>
              <a:tr h="769249">
                <a:tc>
                  <a:txBody>
                    <a:bodyPr/>
                    <a:lstStyle/>
                    <a:p>
                      <a:pPr marL="71755" marR="71755">
                        <a:lnSpc>
                          <a:spcPct val="115000"/>
                        </a:lnSpc>
                        <a:spcBef>
                          <a:spcPts val="1000"/>
                        </a:spcBef>
                        <a:spcAft>
                          <a:spcPts val="0"/>
                        </a:spcAft>
                      </a:pPr>
                      <a:r>
                        <a:rPr lang="tr-TR" sz="600" b="1" dirty="0">
                          <a:effectLst/>
                          <a:latin typeface="Times New Roman"/>
                          <a:ea typeface="Times New Roman"/>
                          <a:cs typeface="Times New Roman"/>
                        </a:rPr>
                        <a:t>SIRA NO</a:t>
                      </a:r>
                      <a:endParaRPr lang="tr-TR" sz="600" dirty="0">
                        <a:effectLst/>
                        <a:latin typeface="Calibri"/>
                        <a:ea typeface="Times New Roman"/>
                        <a:cs typeface="Times New Roman"/>
                      </a:endParaRPr>
                    </a:p>
                  </a:txBody>
                  <a:tcPr marL="38383" marR="38383" marT="0" marB="0" vert="vert27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CD6BA"/>
                    </a:solidFill>
                  </a:tcPr>
                </a:tc>
                <a:tc>
                  <a:txBody>
                    <a:bodyPr/>
                    <a:lstStyle/>
                    <a:p>
                      <a:pPr>
                        <a:lnSpc>
                          <a:spcPct val="115000"/>
                        </a:lnSpc>
                        <a:spcBef>
                          <a:spcPts val="1000"/>
                        </a:spcBef>
                        <a:spcAft>
                          <a:spcPts val="0"/>
                        </a:spcAft>
                      </a:pPr>
                      <a:r>
                        <a:rPr lang="tr-TR" sz="600" b="1">
                          <a:effectLst/>
                          <a:latin typeface="Times New Roman"/>
                          <a:ea typeface="Times New Roman"/>
                          <a:cs typeface="Times New Roman"/>
                        </a:rPr>
                        <a:t>BRANŞ ADI</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CD6BA"/>
                    </a:solidFill>
                  </a:tcPr>
                </a:tc>
                <a:tc>
                  <a:txBody>
                    <a:bodyPr/>
                    <a:lstStyle/>
                    <a:p>
                      <a:pPr marL="71755" marR="71755">
                        <a:lnSpc>
                          <a:spcPct val="115000"/>
                        </a:lnSpc>
                        <a:spcBef>
                          <a:spcPts val="1000"/>
                        </a:spcBef>
                        <a:spcAft>
                          <a:spcPts val="0"/>
                        </a:spcAft>
                      </a:pPr>
                      <a:r>
                        <a:rPr lang="tr-TR" sz="600" b="1">
                          <a:effectLst/>
                          <a:latin typeface="Times New Roman"/>
                          <a:ea typeface="Times New Roman"/>
                          <a:cs typeface="Times New Roman"/>
                        </a:rPr>
                        <a:t>DERS  SAATİ</a:t>
                      </a:r>
                      <a:endParaRPr lang="tr-TR" sz="600">
                        <a:effectLst/>
                        <a:latin typeface="Calibri"/>
                        <a:ea typeface="Times New Roman"/>
                        <a:cs typeface="Times New Roman"/>
                      </a:endParaRPr>
                    </a:p>
                  </a:txBody>
                  <a:tcPr marL="38383" marR="38383"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CD6BA"/>
                    </a:solidFill>
                  </a:tcPr>
                </a:tc>
                <a:tc>
                  <a:txBody>
                    <a:bodyPr/>
                    <a:lstStyle/>
                    <a:p>
                      <a:pPr marL="71755" marR="71755">
                        <a:lnSpc>
                          <a:spcPct val="115000"/>
                        </a:lnSpc>
                        <a:spcBef>
                          <a:spcPts val="1000"/>
                        </a:spcBef>
                        <a:spcAft>
                          <a:spcPts val="0"/>
                        </a:spcAft>
                      </a:pPr>
                      <a:r>
                        <a:rPr lang="tr-TR" sz="600" b="1">
                          <a:effectLst/>
                          <a:latin typeface="Times New Roman"/>
                          <a:ea typeface="Times New Roman"/>
                          <a:cs typeface="Times New Roman"/>
                        </a:rPr>
                        <a:t>NORM  KADRO</a:t>
                      </a:r>
                      <a:endParaRPr lang="tr-TR" sz="600">
                        <a:effectLst/>
                        <a:latin typeface="Calibri"/>
                        <a:ea typeface="Times New Roman"/>
                        <a:cs typeface="Times New Roman"/>
                      </a:endParaRPr>
                    </a:p>
                  </a:txBody>
                  <a:tcPr marL="38383" marR="38383"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CD6BA"/>
                    </a:solidFill>
                  </a:tcPr>
                </a:tc>
                <a:tc>
                  <a:txBody>
                    <a:bodyPr/>
                    <a:lstStyle/>
                    <a:p>
                      <a:pPr marL="71755" marR="71755">
                        <a:lnSpc>
                          <a:spcPct val="115000"/>
                        </a:lnSpc>
                        <a:spcBef>
                          <a:spcPts val="1000"/>
                        </a:spcBef>
                        <a:spcAft>
                          <a:spcPts val="0"/>
                        </a:spcAft>
                      </a:pPr>
                      <a:r>
                        <a:rPr lang="tr-TR" sz="600" b="1">
                          <a:effectLst/>
                          <a:latin typeface="Times New Roman"/>
                          <a:ea typeface="Times New Roman"/>
                          <a:cs typeface="Times New Roman"/>
                        </a:rPr>
                        <a:t>KADROLU</a:t>
                      </a:r>
                      <a:endParaRPr lang="tr-TR" sz="600">
                        <a:effectLst/>
                        <a:latin typeface="Calibri"/>
                        <a:ea typeface="Times New Roman"/>
                        <a:cs typeface="Times New Roman"/>
                      </a:endParaRPr>
                    </a:p>
                  </a:txBody>
                  <a:tcPr marL="38383" marR="38383"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a:txBody>
                    <a:bodyPr/>
                    <a:lstStyle/>
                    <a:p>
                      <a:pPr marL="71755" marR="71755">
                        <a:lnSpc>
                          <a:spcPct val="115000"/>
                        </a:lnSpc>
                        <a:spcBef>
                          <a:spcPts val="1000"/>
                        </a:spcBef>
                        <a:spcAft>
                          <a:spcPts val="0"/>
                        </a:spcAft>
                      </a:pPr>
                      <a:r>
                        <a:rPr lang="tr-TR" sz="600" b="1">
                          <a:effectLst/>
                          <a:latin typeface="Times New Roman"/>
                          <a:ea typeface="Times New Roman"/>
                          <a:cs typeface="Times New Roman"/>
                        </a:rPr>
                        <a:t>SÖZLEŞMELİ</a:t>
                      </a:r>
                      <a:endParaRPr lang="tr-TR" sz="600">
                        <a:effectLst/>
                        <a:latin typeface="Calibri"/>
                        <a:ea typeface="Times New Roman"/>
                        <a:cs typeface="Times New Roman"/>
                      </a:endParaRPr>
                    </a:p>
                  </a:txBody>
                  <a:tcPr marL="38383" marR="38383" marT="0" marB="0" vert="vert27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a:txBody>
                    <a:bodyPr/>
                    <a:lstStyle/>
                    <a:p>
                      <a:pPr marL="71755" marR="71755">
                        <a:lnSpc>
                          <a:spcPct val="115000"/>
                        </a:lnSpc>
                        <a:spcBef>
                          <a:spcPts val="1000"/>
                        </a:spcBef>
                        <a:spcAft>
                          <a:spcPts val="0"/>
                        </a:spcAft>
                      </a:pPr>
                      <a:r>
                        <a:rPr lang="tr-TR" sz="600" b="1">
                          <a:effectLst/>
                          <a:latin typeface="Times New Roman"/>
                          <a:ea typeface="Times New Roman"/>
                          <a:cs typeface="Times New Roman"/>
                        </a:rPr>
                        <a:t>GÖREVLNDİRME</a:t>
                      </a:r>
                      <a:endParaRPr lang="tr-TR" sz="600">
                        <a:effectLst/>
                        <a:latin typeface="Calibri"/>
                        <a:ea typeface="Times New Roman"/>
                        <a:cs typeface="Times New Roman"/>
                      </a:endParaRPr>
                    </a:p>
                  </a:txBody>
                  <a:tcPr marL="38383" marR="38383"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a:txBody>
                    <a:bodyPr/>
                    <a:lstStyle/>
                    <a:p>
                      <a:pPr marL="71755" marR="71755">
                        <a:lnSpc>
                          <a:spcPct val="115000"/>
                        </a:lnSpc>
                        <a:spcBef>
                          <a:spcPts val="1000"/>
                        </a:spcBef>
                        <a:spcAft>
                          <a:spcPts val="0"/>
                        </a:spcAft>
                      </a:pPr>
                      <a:r>
                        <a:rPr lang="tr-TR" sz="600" b="1">
                          <a:effectLst/>
                          <a:latin typeface="Times New Roman"/>
                          <a:ea typeface="Times New Roman"/>
                          <a:cs typeface="Times New Roman"/>
                        </a:rPr>
                        <a:t>ÜCRETLİ</a:t>
                      </a:r>
                      <a:endParaRPr lang="tr-TR" sz="600">
                        <a:effectLst/>
                        <a:latin typeface="Calibri"/>
                        <a:ea typeface="Times New Roman"/>
                        <a:cs typeface="Times New Roman"/>
                      </a:endParaRPr>
                    </a:p>
                  </a:txBody>
                  <a:tcPr marL="38383" marR="38383"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a:txBody>
                    <a:bodyPr/>
                    <a:lstStyle/>
                    <a:p>
                      <a:pPr marL="71755" marR="71755">
                        <a:lnSpc>
                          <a:spcPct val="115000"/>
                        </a:lnSpc>
                        <a:spcBef>
                          <a:spcPts val="1000"/>
                        </a:spcBef>
                        <a:spcAft>
                          <a:spcPts val="0"/>
                        </a:spcAft>
                      </a:pPr>
                      <a:r>
                        <a:rPr lang="tr-TR" sz="600" b="1">
                          <a:effectLst/>
                          <a:latin typeface="Times New Roman"/>
                          <a:ea typeface="Times New Roman"/>
                          <a:cs typeface="Times New Roman"/>
                        </a:rPr>
                        <a:t>KURUM DIŞINDA OLAN</a:t>
                      </a:r>
                      <a:endParaRPr lang="tr-TR" sz="600">
                        <a:effectLst/>
                        <a:latin typeface="Calibri"/>
                        <a:ea typeface="Times New Roman"/>
                        <a:cs typeface="Times New Roman"/>
                      </a:endParaRPr>
                    </a:p>
                  </a:txBody>
                  <a:tcPr marL="38383" marR="38383" marT="0" marB="0" vert="vert27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a:txBody>
                    <a:bodyPr/>
                    <a:lstStyle/>
                    <a:p>
                      <a:pPr marL="71755" marR="71755">
                        <a:lnSpc>
                          <a:spcPct val="115000"/>
                        </a:lnSpc>
                        <a:spcBef>
                          <a:spcPts val="1000"/>
                        </a:spcBef>
                        <a:spcAft>
                          <a:spcPts val="0"/>
                        </a:spcAft>
                      </a:pPr>
                      <a:r>
                        <a:rPr lang="tr-TR" sz="600" b="1">
                          <a:effectLst/>
                          <a:latin typeface="Times New Roman"/>
                          <a:ea typeface="Times New Roman"/>
                          <a:cs typeface="Times New Roman"/>
                        </a:rPr>
                        <a:t>TOPLAM</a:t>
                      </a:r>
                      <a:endParaRPr lang="tr-TR" sz="600">
                        <a:effectLst/>
                        <a:latin typeface="Calibri"/>
                        <a:ea typeface="Times New Roman"/>
                        <a:cs typeface="Times New Roman"/>
                      </a:endParaRPr>
                    </a:p>
                  </a:txBody>
                  <a:tcPr marL="38383" marR="38383"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a:txBody>
                    <a:bodyPr/>
                    <a:lstStyle/>
                    <a:p>
                      <a:pPr marL="71755" marR="71755">
                        <a:lnSpc>
                          <a:spcPct val="115000"/>
                        </a:lnSpc>
                        <a:spcBef>
                          <a:spcPts val="1000"/>
                        </a:spcBef>
                        <a:spcAft>
                          <a:spcPts val="0"/>
                        </a:spcAft>
                      </a:pPr>
                      <a:r>
                        <a:rPr lang="tr-TR" sz="600" b="1" dirty="0">
                          <a:effectLst/>
                          <a:latin typeface="Times New Roman"/>
                          <a:ea typeface="Times New Roman"/>
                          <a:cs typeface="Times New Roman"/>
                        </a:rPr>
                        <a:t>NORM  İHTİYAÇ </a:t>
                      </a:r>
                      <a:endParaRPr lang="tr-TR" sz="600" dirty="0">
                        <a:effectLst/>
                        <a:latin typeface="Calibri"/>
                        <a:ea typeface="Times New Roman"/>
                        <a:cs typeface="Times New Roman"/>
                      </a:endParaRPr>
                    </a:p>
                  </a:txBody>
                  <a:tcPr marL="38383" marR="38383"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a:txBody>
                    <a:bodyPr/>
                    <a:lstStyle/>
                    <a:p>
                      <a:pPr marL="71755" marR="71755">
                        <a:lnSpc>
                          <a:spcPct val="115000"/>
                        </a:lnSpc>
                        <a:spcBef>
                          <a:spcPts val="1000"/>
                        </a:spcBef>
                        <a:spcAft>
                          <a:spcPts val="0"/>
                        </a:spcAft>
                      </a:pPr>
                      <a:r>
                        <a:rPr lang="tr-TR" sz="600" b="1">
                          <a:effectLst/>
                          <a:latin typeface="Times New Roman"/>
                          <a:ea typeface="Times New Roman"/>
                          <a:cs typeface="Times New Roman"/>
                        </a:rPr>
                        <a:t>NORM  FAZLALIK</a:t>
                      </a:r>
                      <a:endParaRPr lang="tr-TR" sz="600">
                        <a:effectLst/>
                        <a:latin typeface="Calibri"/>
                        <a:ea typeface="Times New Roman"/>
                        <a:cs typeface="Times New Roman"/>
                      </a:endParaRPr>
                    </a:p>
                  </a:txBody>
                  <a:tcPr marL="38383" marR="38383" marT="0" marB="0" vert="vert27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Müdür</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Müdür Baş Yardımcısı</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3</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Müdür Yardımcısı</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4</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4</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4</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4</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İngilizce</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39</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5</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 Fizik</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14</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6</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Felsefe</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7</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Türk Dili ve Edebiyatı</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75</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225129">
                <a:tc>
                  <a:txBody>
                    <a:bodyPr/>
                    <a:lstStyle/>
                    <a:p>
                      <a:pPr>
                        <a:lnSpc>
                          <a:spcPct val="115000"/>
                        </a:lnSpc>
                        <a:spcBef>
                          <a:spcPts val="1000"/>
                        </a:spcBef>
                        <a:spcAft>
                          <a:spcPts val="0"/>
                        </a:spcAft>
                      </a:pPr>
                      <a:r>
                        <a:rPr lang="tr-TR" sz="600" b="1">
                          <a:effectLst/>
                          <a:latin typeface="Times New Roman"/>
                          <a:ea typeface="Times New Roman"/>
                          <a:cs typeface="Times New Roman"/>
                        </a:rPr>
                        <a:t>8</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Din Kültürü ve Ahlak Bilgisi</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9</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Coğrafya</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14</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10</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Biyoloji</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17</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11</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Bilişim Teknolojileri</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76</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12</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Rehberlik</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13</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İnşaat Teknolojisi</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14</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Görsel Sanatlar</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225129">
                <a:tc>
                  <a:txBody>
                    <a:bodyPr/>
                    <a:lstStyle/>
                    <a:p>
                      <a:pPr>
                        <a:lnSpc>
                          <a:spcPct val="115000"/>
                        </a:lnSpc>
                        <a:spcBef>
                          <a:spcPts val="1000"/>
                        </a:spcBef>
                        <a:spcAft>
                          <a:spcPts val="0"/>
                        </a:spcAft>
                      </a:pPr>
                      <a:r>
                        <a:rPr lang="tr-TR" sz="600" b="1">
                          <a:effectLst/>
                          <a:latin typeface="Times New Roman"/>
                          <a:ea typeface="Times New Roman"/>
                          <a:cs typeface="Times New Roman"/>
                        </a:rPr>
                        <a:t>15</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Endüstriyel Otomasyon Teknolojileri</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62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16</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Muhasebe ve Finansman</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38</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17</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Giyim Üretim Teknolojisi</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18</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Matematik</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46</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19</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Beden Eğitimi</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26</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20</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Tarih</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225129">
                <a:tc>
                  <a:txBody>
                    <a:bodyPr/>
                    <a:lstStyle/>
                    <a:p>
                      <a:pPr>
                        <a:lnSpc>
                          <a:spcPct val="115000"/>
                        </a:lnSpc>
                        <a:spcBef>
                          <a:spcPts val="1000"/>
                        </a:spcBef>
                        <a:spcAft>
                          <a:spcPts val="0"/>
                        </a:spcAft>
                      </a:pPr>
                      <a:r>
                        <a:rPr lang="tr-TR" sz="600" b="1">
                          <a:effectLst/>
                          <a:latin typeface="Times New Roman"/>
                          <a:ea typeface="Times New Roman"/>
                          <a:cs typeface="Times New Roman"/>
                        </a:rPr>
                        <a:t>21</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Elektrik-Elektronik/Elektrik</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103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225129">
                <a:tc>
                  <a:txBody>
                    <a:bodyPr/>
                    <a:lstStyle/>
                    <a:p>
                      <a:pPr>
                        <a:lnSpc>
                          <a:spcPct val="115000"/>
                        </a:lnSpc>
                        <a:spcBef>
                          <a:spcPts val="1000"/>
                        </a:spcBef>
                        <a:spcAft>
                          <a:spcPts val="0"/>
                        </a:spcAft>
                      </a:pPr>
                      <a:r>
                        <a:rPr lang="tr-TR" sz="600" b="1">
                          <a:effectLst/>
                          <a:latin typeface="Times New Roman"/>
                          <a:ea typeface="Times New Roman"/>
                          <a:cs typeface="Times New Roman"/>
                        </a:rPr>
                        <a:t>22</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Elektrik-Elektronik/Elektronik</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81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12564">
                <a:tc>
                  <a:txBody>
                    <a:bodyPr/>
                    <a:lstStyle/>
                    <a:p>
                      <a:pPr>
                        <a:lnSpc>
                          <a:spcPct val="115000"/>
                        </a:lnSpc>
                        <a:spcBef>
                          <a:spcPts val="1000"/>
                        </a:spcBef>
                        <a:spcAft>
                          <a:spcPts val="0"/>
                        </a:spcAft>
                      </a:pPr>
                      <a:r>
                        <a:rPr lang="tr-TR" sz="600" b="1">
                          <a:effectLst/>
                          <a:latin typeface="Times New Roman"/>
                          <a:ea typeface="Times New Roman"/>
                          <a:cs typeface="Times New Roman"/>
                        </a:rPr>
                        <a:t>23</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nSpc>
                          <a:spcPct val="115000"/>
                        </a:lnSpc>
                        <a:spcBef>
                          <a:spcPts val="1000"/>
                        </a:spcBef>
                        <a:spcAft>
                          <a:spcPts val="0"/>
                        </a:spcAft>
                      </a:pPr>
                      <a:r>
                        <a:rPr lang="tr-TR" sz="600">
                          <a:effectLst/>
                          <a:latin typeface="Times New Roman"/>
                          <a:ea typeface="Times New Roman"/>
                          <a:cs typeface="Times New Roman"/>
                        </a:rPr>
                        <a:t>Kimya</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88</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 </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75003">
                <a:tc gridSpan="2">
                  <a:txBody>
                    <a:bodyPr/>
                    <a:lstStyle/>
                    <a:p>
                      <a:pPr algn="r">
                        <a:lnSpc>
                          <a:spcPct val="115000"/>
                        </a:lnSpc>
                        <a:spcBef>
                          <a:spcPts val="1000"/>
                        </a:spcBef>
                        <a:spcAft>
                          <a:spcPts val="0"/>
                        </a:spcAft>
                      </a:pPr>
                      <a:r>
                        <a:rPr lang="tr-TR" sz="600" b="1">
                          <a:effectLst/>
                          <a:latin typeface="Times New Roman"/>
                          <a:ea typeface="Times New Roman"/>
                          <a:cs typeface="Times New Roman"/>
                        </a:rPr>
                        <a:t>T O P L A M</a:t>
                      </a:r>
                      <a:endParaRPr lang="tr-TR" sz="600">
                        <a:effectLst/>
                        <a:latin typeface="Calibri"/>
                        <a:ea typeface="Times New Roman"/>
                        <a:cs typeface="Times New Roman"/>
                      </a:endParaRPr>
                    </a:p>
                  </a:txBody>
                  <a:tcPr marL="38383" marR="38383"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CD6BA"/>
                    </a:solidFill>
                  </a:tcPr>
                </a:tc>
                <a:tc hMerge="1">
                  <a:txBody>
                    <a:bodyPr/>
                    <a:lstStyle/>
                    <a:p>
                      <a:endParaRPr lang="tr-TR"/>
                    </a:p>
                  </a:txBody>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781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35</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33</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BD4B4"/>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BD4B4"/>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BD4B4"/>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2</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BD4B4"/>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0</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BD4B4"/>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36</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BD4B4"/>
                    </a:solidFill>
                  </a:tcPr>
                </a:tc>
                <a:tc>
                  <a:txBody>
                    <a:bodyPr/>
                    <a:lstStyle/>
                    <a:p>
                      <a:pPr algn="ctr">
                        <a:lnSpc>
                          <a:spcPct val="115000"/>
                        </a:lnSpc>
                        <a:spcBef>
                          <a:spcPts val="1000"/>
                        </a:spcBef>
                        <a:spcAft>
                          <a:spcPts val="0"/>
                        </a:spcAft>
                      </a:pPr>
                      <a:r>
                        <a:rPr lang="tr-TR" sz="600" b="1">
                          <a:effectLst/>
                          <a:latin typeface="Times New Roman"/>
                          <a:ea typeface="Times New Roman"/>
                          <a:cs typeface="Times New Roman"/>
                        </a:rPr>
                        <a:t>1</a:t>
                      </a:r>
                      <a:endParaRPr lang="tr-TR" sz="60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BD4B4"/>
                    </a:solidFill>
                  </a:tcPr>
                </a:tc>
                <a:tc>
                  <a:txBody>
                    <a:bodyPr/>
                    <a:lstStyle/>
                    <a:p>
                      <a:pPr algn="ctr">
                        <a:lnSpc>
                          <a:spcPct val="115000"/>
                        </a:lnSpc>
                        <a:spcBef>
                          <a:spcPts val="1000"/>
                        </a:spcBef>
                        <a:spcAft>
                          <a:spcPts val="0"/>
                        </a:spcAft>
                      </a:pPr>
                      <a:r>
                        <a:rPr lang="tr-TR" sz="600" b="1" dirty="0">
                          <a:effectLst/>
                          <a:latin typeface="Times New Roman"/>
                          <a:ea typeface="Times New Roman"/>
                          <a:cs typeface="Times New Roman"/>
                        </a:rPr>
                        <a:t>0</a:t>
                      </a:r>
                      <a:endParaRPr lang="tr-TR" sz="600" dirty="0">
                        <a:effectLst/>
                        <a:latin typeface="Calibri"/>
                        <a:ea typeface="Times New Roman"/>
                        <a:cs typeface="Times New Roman"/>
                      </a:endParaRPr>
                    </a:p>
                  </a:txBody>
                  <a:tcPr marL="38383" marR="38383"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BD4B4"/>
                    </a:solidFill>
                  </a:tcPr>
                </a:tc>
              </a:tr>
            </a:tbl>
          </a:graphicData>
        </a:graphic>
      </p:graphicFrame>
    </p:spTree>
    <p:extLst>
      <p:ext uri="{BB962C8B-B14F-4D97-AF65-F5344CB8AC3E}">
        <p14:creationId xmlns:p14="http://schemas.microsoft.com/office/powerpoint/2010/main" val="32427337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ÖĞRETMEN DURUMU</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12</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o 6"/>
          <p:cNvGraphicFramePr>
            <a:graphicFrameLocks noGrp="1"/>
          </p:cNvGraphicFramePr>
          <p:nvPr>
            <p:extLst>
              <p:ext uri="{D42A27DB-BD31-4B8C-83A1-F6EECF244321}">
                <p14:modId xmlns:p14="http://schemas.microsoft.com/office/powerpoint/2010/main" val="4030491375"/>
              </p:ext>
            </p:extLst>
          </p:nvPr>
        </p:nvGraphicFramePr>
        <p:xfrm>
          <a:off x="2411760" y="1347684"/>
          <a:ext cx="4104455" cy="2448131"/>
        </p:xfrm>
        <a:graphic>
          <a:graphicData uri="http://schemas.openxmlformats.org/drawingml/2006/table">
            <a:tbl>
              <a:tblPr firstRow="1" firstCol="1" lastRow="1" lastCol="1" bandRow="1" bandCol="1"/>
              <a:tblGrid>
                <a:gridCol w="1632862"/>
                <a:gridCol w="766979"/>
                <a:gridCol w="875578"/>
                <a:gridCol w="829036"/>
              </a:tblGrid>
              <a:tr h="413013">
                <a:tc gridSpan="4">
                  <a:txBody>
                    <a:bodyPr/>
                    <a:lstStyle/>
                    <a:p>
                      <a:pPr algn="ctr">
                        <a:lnSpc>
                          <a:spcPct val="115000"/>
                        </a:lnSpc>
                        <a:spcBef>
                          <a:spcPts val="1000"/>
                        </a:spcBef>
                        <a:spcAft>
                          <a:spcPts val="1000"/>
                        </a:spcAft>
                      </a:pPr>
                      <a:r>
                        <a:rPr lang="tr-TR" sz="1000" b="1" dirty="0">
                          <a:effectLst/>
                          <a:latin typeface="Times New Roman"/>
                          <a:ea typeface="Times New Roman"/>
                          <a:cs typeface="Times New Roman"/>
                        </a:rPr>
                        <a:t>Yıllara Göre Öğretmenlerin Eğitim Durumu</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CD6BA"/>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1027146">
                <a:tc>
                  <a:txBody>
                    <a:bodyPr/>
                    <a:lstStyle/>
                    <a:p>
                      <a:pPr algn="ctr">
                        <a:lnSpc>
                          <a:spcPct val="115000"/>
                        </a:lnSpc>
                        <a:spcBef>
                          <a:spcPts val="1000"/>
                        </a:spcBef>
                        <a:spcAft>
                          <a:spcPts val="0"/>
                        </a:spcAft>
                      </a:pPr>
                      <a:r>
                        <a:rPr lang="tr-TR" sz="1000" b="1">
                          <a:effectLst/>
                          <a:latin typeface="Times New Roman"/>
                          <a:ea typeface="Times New Roman"/>
                          <a:cs typeface="Times New Roman"/>
                        </a:rPr>
                        <a:t>YIL</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marL="71755" marR="71755" algn="l">
                        <a:lnSpc>
                          <a:spcPct val="115000"/>
                        </a:lnSpc>
                        <a:spcBef>
                          <a:spcPts val="1000"/>
                        </a:spcBef>
                        <a:spcAft>
                          <a:spcPts val="0"/>
                        </a:spcAft>
                      </a:pPr>
                      <a:r>
                        <a:rPr lang="tr-TR" sz="1000" b="1" dirty="0">
                          <a:effectLst/>
                          <a:latin typeface="Times New Roman"/>
                          <a:ea typeface="Times New Roman"/>
                          <a:cs typeface="Times New Roman"/>
                        </a:rPr>
                        <a:t>Ön Lisans</a:t>
                      </a:r>
                      <a:endParaRPr lang="tr-TR" sz="1000" dirty="0">
                        <a:effectLst/>
                        <a:latin typeface="Calibri"/>
                        <a:ea typeface="Times New Roman"/>
                        <a:cs typeface="Times New Roman"/>
                      </a:endParaRPr>
                    </a:p>
                  </a:txBody>
                  <a:tcPr marL="68580" marR="68580"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marL="71755" marR="71755" algn="l">
                        <a:lnSpc>
                          <a:spcPct val="115000"/>
                        </a:lnSpc>
                        <a:spcBef>
                          <a:spcPts val="1000"/>
                        </a:spcBef>
                        <a:spcAft>
                          <a:spcPts val="0"/>
                        </a:spcAft>
                      </a:pPr>
                      <a:r>
                        <a:rPr lang="tr-TR" sz="1000" b="1" dirty="0">
                          <a:effectLst/>
                          <a:latin typeface="Times New Roman"/>
                          <a:ea typeface="Times New Roman"/>
                          <a:cs typeface="Times New Roman"/>
                        </a:rPr>
                        <a:t>Lisans</a:t>
                      </a:r>
                      <a:endParaRPr lang="tr-TR" sz="1000" dirty="0">
                        <a:effectLst/>
                        <a:latin typeface="Calibri"/>
                        <a:ea typeface="Times New Roman"/>
                        <a:cs typeface="Times New Roman"/>
                      </a:endParaRPr>
                    </a:p>
                  </a:txBody>
                  <a:tcPr marL="68580" marR="68580"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marL="71755" marR="71755" algn="l">
                        <a:lnSpc>
                          <a:spcPct val="115000"/>
                        </a:lnSpc>
                        <a:spcBef>
                          <a:spcPts val="1000"/>
                        </a:spcBef>
                        <a:spcAft>
                          <a:spcPts val="0"/>
                        </a:spcAft>
                      </a:pPr>
                      <a:r>
                        <a:rPr lang="tr-TR" sz="1000" b="1" dirty="0">
                          <a:effectLst/>
                          <a:latin typeface="Times New Roman"/>
                          <a:ea typeface="Times New Roman"/>
                          <a:cs typeface="Times New Roman"/>
                        </a:rPr>
                        <a:t>Yüksek Lisans</a:t>
                      </a:r>
                      <a:endParaRPr lang="tr-TR" sz="1000" dirty="0">
                        <a:effectLst/>
                        <a:latin typeface="Calibri"/>
                        <a:ea typeface="Times New Roman"/>
                        <a:cs typeface="Times New Roman"/>
                      </a:endParaRPr>
                    </a:p>
                  </a:txBody>
                  <a:tcPr marL="68580" marR="68580" marT="0" marB="0" vert="vert27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r>
              <a:tr h="251993">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2016-2017</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l">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22</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3</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51993">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2017-2018</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l">
                        <a:lnSpc>
                          <a:spcPct val="115000"/>
                        </a:lnSpc>
                        <a:spcBef>
                          <a:spcPts val="1000"/>
                        </a:spcBef>
                        <a:spcAft>
                          <a:spcPts val="0"/>
                        </a:spcAft>
                      </a:pPr>
                      <a:r>
                        <a:rPr lang="tr-TR" sz="1000">
                          <a:effectLst/>
                          <a:latin typeface="Times New Roman"/>
                          <a:ea typeface="Times New Roman"/>
                          <a:cs typeface="Times New Roman"/>
                        </a:rPr>
                        <a:t>3</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39</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4</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51993">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2018-2019</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l">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36</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4</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51993">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2019-2020</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l">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dirty="0" smtClean="0">
                          <a:effectLst/>
                          <a:latin typeface="Times New Roman"/>
                          <a:ea typeface="Times New Roman"/>
                          <a:cs typeface="Times New Roman"/>
                        </a:rPr>
                        <a:t>36</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dirty="0">
                          <a:effectLst/>
                          <a:latin typeface="Times New Roman"/>
                          <a:ea typeface="Times New Roman"/>
                          <a:cs typeface="Times New Roman"/>
                        </a:rPr>
                        <a:t>5</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65264998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10"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İNSAN KAYNAKLARI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13</a:t>
            </a:fld>
            <a:endParaRPr lang="tr-TR"/>
          </a:p>
        </p:txBody>
      </p:sp>
      <p:graphicFrame>
        <p:nvGraphicFramePr>
          <p:cNvPr id="8" name="Tablo 7"/>
          <p:cNvGraphicFramePr>
            <a:graphicFrameLocks noGrp="1"/>
          </p:cNvGraphicFramePr>
          <p:nvPr>
            <p:extLst>
              <p:ext uri="{D42A27DB-BD31-4B8C-83A1-F6EECF244321}">
                <p14:modId xmlns:p14="http://schemas.microsoft.com/office/powerpoint/2010/main" val="777962487"/>
              </p:ext>
            </p:extLst>
          </p:nvPr>
        </p:nvGraphicFramePr>
        <p:xfrm>
          <a:off x="1691680" y="4515966"/>
          <a:ext cx="5976663" cy="360040"/>
        </p:xfrm>
        <a:graphic>
          <a:graphicData uri="http://schemas.openxmlformats.org/drawingml/2006/table">
            <a:tbl>
              <a:tblPr>
                <a:tableStyleId>{10A1B5D5-9B99-4C35-A422-299274C87663}</a:tableStyleId>
              </a:tblPr>
              <a:tblGrid>
                <a:gridCol w="5976663"/>
              </a:tblGrid>
              <a:tr h="360040">
                <a:tc>
                  <a:txBody>
                    <a:bodyPr/>
                    <a:lstStyle/>
                    <a:p>
                      <a:pPr marL="0" indent="0" algn="l" fontAlgn="b">
                        <a:buFont typeface="Arial" panose="020B0604020202020204" pitchFamily="34" charset="0"/>
                        <a:buNone/>
                      </a:pPr>
                      <a:r>
                        <a:rPr lang="tr-TR" sz="1600" b="1" i="0" u="none" strike="noStrike" baseline="0" dirty="0" smtClean="0">
                          <a:solidFill>
                            <a:srgbClr val="000000"/>
                          </a:solidFill>
                          <a:effectLst/>
                          <a:latin typeface="Calibri" panose="020F0502020204030204" pitchFamily="34" charset="0"/>
                        </a:rPr>
                        <a:t> *Ocak 2020 tarihi itibariyle okulumuzda çalışan personel sayılarıdır.</a:t>
                      </a:r>
                      <a:endParaRPr lang="tr-TR" sz="1600" b="1" i="0" u="none" strike="noStrike" dirty="0">
                        <a:solidFill>
                          <a:srgbClr val="000000"/>
                        </a:solidFill>
                        <a:effectLst/>
                        <a:latin typeface="Calibri" panose="020F0502020204030204" pitchFamily="34" charset="0"/>
                      </a:endParaRPr>
                    </a:p>
                  </a:txBody>
                  <a:tcPr marL="9525" marR="9525" marT="9525" marB="0"/>
                </a:tc>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o 4"/>
          <p:cNvGraphicFramePr>
            <a:graphicFrameLocks noGrp="1"/>
          </p:cNvGraphicFramePr>
          <p:nvPr>
            <p:extLst>
              <p:ext uri="{D42A27DB-BD31-4B8C-83A1-F6EECF244321}">
                <p14:modId xmlns:p14="http://schemas.microsoft.com/office/powerpoint/2010/main" val="1385490539"/>
              </p:ext>
            </p:extLst>
          </p:nvPr>
        </p:nvGraphicFramePr>
        <p:xfrm>
          <a:off x="1043610" y="1491634"/>
          <a:ext cx="7272806" cy="2818250"/>
        </p:xfrm>
        <a:graphic>
          <a:graphicData uri="http://schemas.openxmlformats.org/drawingml/2006/table">
            <a:tbl>
              <a:tblPr firstCol="1" lastRow="1" bandRow="1" bandCol="1"/>
              <a:tblGrid>
                <a:gridCol w="1368150"/>
                <a:gridCol w="720080"/>
                <a:gridCol w="648072"/>
                <a:gridCol w="936104"/>
                <a:gridCol w="1152128"/>
                <a:gridCol w="792088"/>
                <a:gridCol w="864096"/>
                <a:gridCol w="792088"/>
              </a:tblGrid>
              <a:tr h="439209">
                <a:tc>
                  <a:txBody>
                    <a:bodyPr/>
                    <a:lstStyle/>
                    <a:p>
                      <a:pPr algn="ctr">
                        <a:lnSpc>
                          <a:spcPct val="115000"/>
                        </a:lnSpc>
                        <a:spcBef>
                          <a:spcPts val="1000"/>
                        </a:spcBef>
                        <a:spcAft>
                          <a:spcPts val="0"/>
                        </a:spcAft>
                      </a:pPr>
                      <a:r>
                        <a:rPr lang="tr-TR" sz="1000" dirty="0">
                          <a:effectLst/>
                          <a:latin typeface="Times New Roman"/>
                          <a:ea typeface="Times New Roman"/>
                          <a:cs typeface="Times New Roman"/>
                        </a:rPr>
                        <a:t> </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Kadrolu</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Aylıksız İzinde</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pPr>
                      <a:r>
                        <a:rPr lang="tr-TR" sz="1000" b="1" dirty="0">
                          <a:effectLst/>
                          <a:latin typeface="Times New Roman"/>
                          <a:ea typeface="Times New Roman"/>
                          <a:cs typeface="Times New Roman"/>
                        </a:rPr>
                        <a:t>Hizmet Alımı</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Görevlendirme</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Ücretli</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Toplam</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İhtiyaç</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225969">
                <a:tc>
                  <a:txBody>
                    <a:bodyPr/>
                    <a:lstStyle/>
                    <a:p>
                      <a:pPr>
                        <a:lnSpc>
                          <a:spcPct val="115000"/>
                        </a:lnSpc>
                        <a:spcBef>
                          <a:spcPts val="1000"/>
                        </a:spcBef>
                        <a:spcAft>
                          <a:spcPts val="0"/>
                        </a:spcAft>
                      </a:pPr>
                      <a:r>
                        <a:rPr lang="tr-TR" sz="1000" b="1">
                          <a:effectLst/>
                          <a:latin typeface="Times New Roman"/>
                          <a:ea typeface="Times New Roman"/>
                          <a:cs typeface="Times New Roman"/>
                        </a:rPr>
                        <a:t>Yönetici</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6</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6</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225969">
                <a:tc>
                  <a:txBody>
                    <a:bodyPr/>
                    <a:lstStyle/>
                    <a:p>
                      <a:pPr>
                        <a:lnSpc>
                          <a:spcPct val="115000"/>
                        </a:lnSpc>
                        <a:spcBef>
                          <a:spcPts val="1000"/>
                        </a:spcBef>
                        <a:spcAft>
                          <a:spcPts val="0"/>
                        </a:spcAft>
                      </a:pPr>
                      <a:r>
                        <a:rPr lang="tr-TR" sz="1000" b="1">
                          <a:effectLst/>
                          <a:latin typeface="Times New Roman"/>
                          <a:ea typeface="Times New Roman"/>
                          <a:cs typeface="Times New Roman"/>
                        </a:rPr>
                        <a:t>Öğretmen</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dirty="0" smtClean="0">
                          <a:solidFill>
                            <a:srgbClr val="000000"/>
                          </a:solidFill>
                          <a:effectLst/>
                          <a:latin typeface="Times New Roman"/>
                          <a:ea typeface="Times New Roman"/>
                          <a:cs typeface="Times New Roman"/>
                        </a:rPr>
                        <a:t>28</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dirty="0">
                          <a:solidFill>
                            <a:srgbClr val="000000"/>
                          </a:solidFill>
                          <a:effectLst/>
                          <a:latin typeface="Times New Roman"/>
                          <a:ea typeface="Times New Roman"/>
                          <a:cs typeface="Times New Roman"/>
                        </a:rPr>
                        <a:t>2</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dirty="0" smtClean="0">
                          <a:solidFill>
                            <a:srgbClr val="000000"/>
                          </a:solidFill>
                          <a:effectLst/>
                          <a:latin typeface="Times New Roman"/>
                          <a:ea typeface="Times New Roman"/>
                          <a:cs typeface="Times New Roman"/>
                        </a:rPr>
                        <a:t>30</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5969">
                <a:tc>
                  <a:txBody>
                    <a:bodyPr/>
                    <a:lstStyle/>
                    <a:p>
                      <a:pPr>
                        <a:lnSpc>
                          <a:spcPct val="115000"/>
                        </a:lnSpc>
                        <a:spcBef>
                          <a:spcPts val="1000"/>
                        </a:spcBef>
                        <a:spcAft>
                          <a:spcPts val="0"/>
                        </a:spcAft>
                      </a:pPr>
                      <a:r>
                        <a:rPr lang="tr-TR" sz="1000" b="1">
                          <a:effectLst/>
                          <a:latin typeface="Times New Roman"/>
                          <a:ea typeface="Times New Roman"/>
                          <a:cs typeface="Times New Roman"/>
                        </a:rPr>
                        <a:t>Memur</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dirty="0">
                          <a:solidFill>
                            <a:srgbClr val="000000"/>
                          </a:solidFill>
                          <a:effectLst/>
                          <a:latin typeface="Times New Roman"/>
                          <a:ea typeface="Times New Roman"/>
                          <a:cs typeface="Times New Roman"/>
                        </a:rPr>
                        <a:t>1</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5969">
                <a:tc>
                  <a:txBody>
                    <a:bodyPr/>
                    <a:lstStyle/>
                    <a:p>
                      <a:pPr>
                        <a:lnSpc>
                          <a:spcPct val="115000"/>
                        </a:lnSpc>
                        <a:spcBef>
                          <a:spcPts val="1000"/>
                        </a:spcBef>
                        <a:spcAft>
                          <a:spcPts val="0"/>
                        </a:spcAft>
                      </a:pPr>
                      <a:r>
                        <a:rPr lang="tr-TR" sz="1000" b="1">
                          <a:effectLst/>
                          <a:latin typeface="Times New Roman"/>
                          <a:ea typeface="Times New Roman"/>
                          <a:cs typeface="Times New Roman"/>
                        </a:rPr>
                        <a:t>Sayman</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dirty="0" smtClean="0">
                          <a:solidFill>
                            <a:srgbClr val="000000"/>
                          </a:solidFill>
                          <a:effectLst/>
                          <a:latin typeface="Times New Roman"/>
                          <a:ea typeface="Times New Roman"/>
                          <a:cs typeface="Times New Roman"/>
                        </a:rPr>
                        <a:t>-</a:t>
                      </a:r>
                      <a:r>
                        <a:rPr lang="tr-TR" sz="1000" dirty="0">
                          <a:solidFill>
                            <a:srgbClr val="000000"/>
                          </a:solidFill>
                          <a:effectLst/>
                          <a:latin typeface="Times New Roman"/>
                          <a:ea typeface="Times New Roman"/>
                          <a:cs typeface="Times New Roman"/>
                        </a:rPr>
                        <a:t> </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1</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5969">
                <a:tc>
                  <a:txBody>
                    <a:bodyPr/>
                    <a:lstStyle/>
                    <a:p>
                      <a:pPr>
                        <a:lnSpc>
                          <a:spcPct val="115000"/>
                        </a:lnSpc>
                        <a:spcBef>
                          <a:spcPts val="1000"/>
                        </a:spcBef>
                        <a:spcAft>
                          <a:spcPts val="0"/>
                        </a:spcAft>
                      </a:pPr>
                      <a:r>
                        <a:rPr lang="tr-TR" sz="1000" b="1">
                          <a:effectLst/>
                          <a:latin typeface="Times New Roman"/>
                          <a:ea typeface="Times New Roman"/>
                          <a:cs typeface="Times New Roman"/>
                        </a:rPr>
                        <a:t>Hizmetli</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dirty="0">
                          <a:solidFill>
                            <a:srgbClr val="000000"/>
                          </a:solidFill>
                          <a:effectLst/>
                          <a:latin typeface="Times New Roman"/>
                          <a:ea typeface="Times New Roman"/>
                          <a:cs typeface="Times New Roman"/>
                        </a:rPr>
                        <a:t>6</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dirty="0" smtClean="0">
                          <a:solidFill>
                            <a:srgbClr val="000000"/>
                          </a:solidFill>
                          <a:effectLst/>
                          <a:latin typeface="Times New Roman"/>
                          <a:ea typeface="Times New Roman"/>
                          <a:cs typeface="Times New Roman"/>
                        </a:rPr>
                        <a:t>2</a:t>
                      </a:r>
                      <a:r>
                        <a:rPr lang="tr-TR" sz="1000" dirty="0">
                          <a:solidFill>
                            <a:srgbClr val="000000"/>
                          </a:solidFill>
                          <a:effectLst/>
                          <a:latin typeface="Times New Roman"/>
                          <a:ea typeface="Times New Roman"/>
                          <a:cs typeface="Times New Roman"/>
                        </a:rPr>
                        <a:t> </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dirty="0" smtClean="0">
                          <a:solidFill>
                            <a:srgbClr val="000000"/>
                          </a:solidFill>
                          <a:effectLst/>
                          <a:latin typeface="Times New Roman"/>
                          <a:ea typeface="Times New Roman"/>
                          <a:cs typeface="Times New Roman"/>
                        </a:rPr>
                        <a:t>8</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5969">
                <a:tc>
                  <a:txBody>
                    <a:bodyPr/>
                    <a:lstStyle/>
                    <a:p>
                      <a:pPr>
                        <a:lnSpc>
                          <a:spcPct val="115000"/>
                        </a:lnSpc>
                        <a:spcBef>
                          <a:spcPts val="1000"/>
                        </a:spcBef>
                        <a:spcAft>
                          <a:spcPts val="0"/>
                        </a:spcAft>
                      </a:pPr>
                      <a:r>
                        <a:rPr lang="tr-TR" sz="1000" b="1" dirty="0">
                          <a:effectLst/>
                          <a:latin typeface="Times New Roman"/>
                          <a:ea typeface="Times New Roman"/>
                          <a:cs typeface="Times New Roman"/>
                        </a:rPr>
                        <a:t>Kaloriferci</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5969">
                <a:tc>
                  <a:txBody>
                    <a:bodyPr/>
                    <a:lstStyle/>
                    <a:p>
                      <a:pPr>
                        <a:lnSpc>
                          <a:spcPct val="115000"/>
                        </a:lnSpc>
                        <a:spcBef>
                          <a:spcPts val="1000"/>
                        </a:spcBef>
                        <a:spcAft>
                          <a:spcPts val="0"/>
                        </a:spcAft>
                      </a:pPr>
                      <a:r>
                        <a:rPr lang="tr-TR" sz="1000" b="1" dirty="0">
                          <a:effectLst/>
                          <a:latin typeface="Times New Roman"/>
                          <a:ea typeface="Times New Roman"/>
                          <a:cs typeface="Times New Roman"/>
                        </a:rPr>
                        <a:t>Teknisyen</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5969">
                <a:tc>
                  <a:txBody>
                    <a:bodyPr/>
                    <a:lstStyle/>
                    <a:p>
                      <a:pPr>
                        <a:lnSpc>
                          <a:spcPct val="115000"/>
                        </a:lnSpc>
                        <a:spcBef>
                          <a:spcPts val="1000"/>
                        </a:spcBef>
                        <a:spcAft>
                          <a:spcPts val="0"/>
                        </a:spcAft>
                      </a:pPr>
                      <a:r>
                        <a:rPr lang="tr-TR" sz="1000" b="1" dirty="0" smtClean="0">
                          <a:effectLst/>
                          <a:latin typeface="Times New Roman" pitchFamily="18" charset="0"/>
                          <a:ea typeface="Times New Roman"/>
                          <a:cs typeface="Times New Roman" pitchFamily="18" charset="0"/>
                        </a:rPr>
                        <a:t>Güvenlik Görevlisi</a:t>
                      </a:r>
                      <a:endParaRPr lang="tr-TR"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dirty="0" smtClean="0">
                          <a:effectLst/>
                          <a:latin typeface="Times New Roman" pitchFamily="18" charset="0"/>
                          <a:ea typeface="Times New Roman"/>
                          <a:cs typeface="Times New Roman" pitchFamily="18" charset="0"/>
                        </a:rPr>
                        <a:t>-</a:t>
                      </a:r>
                      <a:endParaRPr lang="tr-TR"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endParaRPr lang="tr-TR"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dirty="0" smtClean="0">
                          <a:effectLst/>
                          <a:latin typeface="Times New Roman" pitchFamily="18" charset="0"/>
                          <a:ea typeface="Times New Roman"/>
                          <a:cs typeface="Times New Roman" pitchFamily="18" charset="0"/>
                        </a:rPr>
                        <a:t>1</a:t>
                      </a:r>
                      <a:endParaRPr lang="tr-TR"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endParaRPr lang="tr-TR"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endParaRPr lang="tr-TR" sz="1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dirty="0" smtClean="0">
                          <a:effectLst/>
                          <a:latin typeface="Times New Roman" pitchFamily="18" charset="0"/>
                          <a:ea typeface="Times New Roman"/>
                          <a:cs typeface="Times New Roman" pitchFamily="18" charset="0"/>
                        </a:rPr>
                        <a:t>1</a:t>
                      </a:r>
                      <a:endParaRPr lang="tr-TR"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Bef>
                          <a:spcPts val="1000"/>
                        </a:spcBef>
                        <a:spcAft>
                          <a:spcPts val="0"/>
                        </a:spcAft>
                      </a:pPr>
                      <a:r>
                        <a:rPr lang="tr-TR" sz="1000" b="1" dirty="0" smtClean="0">
                          <a:effectLst/>
                          <a:latin typeface="Times New Roman" pitchFamily="18" charset="0"/>
                          <a:ea typeface="Times New Roman"/>
                          <a:cs typeface="Times New Roman" pitchFamily="18" charset="0"/>
                        </a:rPr>
                        <a:t>0</a:t>
                      </a:r>
                      <a:endParaRPr lang="tr-TR"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25969">
                <a:tc>
                  <a:txBody>
                    <a:bodyPr/>
                    <a:lstStyle/>
                    <a:p>
                      <a:pPr>
                        <a:lnSpc>
                          <a:spcPct val="115000"/>
                        </a:lnSpc>
                        <a:spcBef>
                          <a:spcPts val="1000"/>
                        </a:spcBef>
                        <a:spcAft>
                          <a:spcPts val="0"/>
                        </a:spcAft>
                      </a:pPr>
                      <a:r>
                        <a:rPr lang="tr-TR" sz="1000" b="1">
                          <a:effectLst/>
                          <a:latin typeface="Times New Roman"/>
                          <a:ea typeface="Times New Roman"/>
                          <a:cs typeface="Times New Roman"/>
                        </a:rPr>
                        <a:t>Gece Bekçisi</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a:solidFill>
                            <a:srgbClr val="000000"/>
                          </a:solidFill>
                          <a:effectLst/>
                          <a:latin typeface="Times New Roman"/>
                          <a:ea typeface="Times New Roman"/>
                          <a:cs typeface="Times New Roman"/>
                        </a:rPr>
                        <a:t> </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a:solidFill>
                            <a:srgbClr val="000000"/>
                          </a:solidFill>
                          <a:effectLst/>
                          <a:latin typeface="Times New Roman"/>
                          <a:ea typeface="Times New Roman"/>
                          <a:cs typeface="Times New Roman"/>
                        </a:rPr>
                        <a:t> </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a:solidFill>
                            <a:srgbClr val="000000"/>
                          </a:solidFill>
                          <a:effectLst/>
                          <a:latin typeface="Times New Roman"/>
                          <a:ea typeface="Times New Roman"/>
                          <a:cs typeface="Times New Roman"/>
                        </a:rPr>
                        <a:t> </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b="1" dirty="0">
                          <a:solidFill>
                            <a:srgbClr val="000000"/>
                          </a:solidFill>
                          <a:effectLst/>
                          <a:latin typeface="Times New Roman"/>
                          <a:ea typeface="Times New Roman"/>
                          <a:cs typeface="Times New Roman"/>
                        </a:rPr>
                        <a:t>0</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b="1" dirty="0">
                          <a:solidFill>
                            <a:srgbClr val="000000"/>
                          </a:solidFill>
                          <a:effectLst/>
                          <a:latin typeface="Times New Roman"/>
                          <a:ea typeface="Times New Roman"/>
                          <a:cs typeface="Times New Roman"/>
                        </a:rPr>
                        <a:t>1</a:t>
                      </a: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r>
              <a:tr h="345320">
                <a:tc>
                  <a:txBody>
                    <a:bodyPr/>
                    <a:lstStyle/>
                    <a:p>
                      <a:pPr>
                        <a:lnSpc>
                          <a:spcPct val="115000"/>
                        </a:lnSpc>
                        <a:spcBef>
                          <a:spcPts val="1000"/>
                        </a:spcBef>
                        <a:spcAft>
                          <a:spcPts val="0"/>
                        </a:spcAft>
                      </a:pPr>
                      <a:r>
                        <a:rPr lang="tr-TR" sz="1000" b="1">
                          <a:effectLst/>
                          <a:latin typeface="Times New Roman"/>
                          <a:ea typeface="Times New Roman"/>
                          <a:cs typeface="Times New Roman"/>
                        </a:rPr>
                        <a:t>TOPLAM</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dirty="0" smtClean="0">
                          <a:effectLst/>
                          <a:latin typeface="Times New Roman"/>
                          <a:ea typeface="Times New Roman"/>
                          <a:cs typeface="Times New Roman"/>
                        </a:rPr>
                        <a:t>43</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dirty="0" smtClean="0">
                          <a:effectLst/>
                          <a:latin typeface="Times New Roman"/>
                          <a:ea typeface="Times New Roman"/>
                          <a:cs typeface="Times New Roman"/>
                        </a:rPr>
                        <a:t>3</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dirty="0" smtClean="0">
                          <a:effectLst/>
                          <a:latin typeface="Times New Roman"/>
                          <a:ea typeface="Times New Roman"/>
                          <a:cs typeface="Times New Roman"/>
                        </a:rPr>
                        <a:t>2</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dirty="0" smtClean="0">
                          <a:effectLst/>
                          <a:latin typeface="Times New Roman"/>
                          <a:ea typeface="Times New Roman"/>
                          <a:cs typeface="Times New Roman"/>
                        </a:rPr>
                        <a:t>49</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dirty="0">
                          <a:effectLst/>
                          <a:latin typeface="Times New Roman"/>
                          <a:ea typeface="Times New Roman"/>
                          <a:cs typeface="Times New Roman"/>
                        </a:rPr>
                        <a:t>1</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045031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14</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o 4"/>
          <p:cNvGraphicFramePr>
            <a:graphicFrameLocks noGrp="1"/>
          </p:cNvGraphicFramePr>
          <p:nvPr>
            <p:extLst>
              <p:ext uri="{D42A27DB-BD31-4B8C-83A1-F6EECF244321}">
                <p14:modId xmlns:p14="http://schemas.microsoft.com/office/powerpoint/2010/main" val="5744892"/>
              </p:ext>
            </p:extLst>
          </p:nvPr>
        </p:nvGraphicFramePr>
        <p:xfrm>
          <a:off x="827533" y="1524000"/>
          <a:ext cx="7488936" cy="2095500"/>
        </p:xfrm>
        <a:graphic>
          <a:graphicData uri="http://schemas.openxmlformats.org/drawingml/2006/table">
            <a:tbl>
              <a:tblPr firstRow="1" firstCol="1" lastRow="1" lastCol="1" bandRow="1" bandCol="1"/>
              <a:tblGrid>
                <a:gridCol w="1267128"/>
                <a:gridCol w="745898"/>
                <a:gridCol w="638057"/>
                <a:gridCol w="641053"/>
                <a:gridCol w="641053"/>
                <a:gridCol w="639555"/>
                <a:gridCol w="639555"/>
                <a:gridCol w="636560"/>
                <a:gridCol w="633564"/>
                <a:gridCol w="1006513"/>
              </a:tblGrid>
              <a:tr h="354965">
                <a:tc gridSpan="10">
                  <a:txBody>
                    <a:bodyPr/>
                    <a:lstStyle/>
                    <a:p>
                      <a:pPr algn="ctr">
                        <a:lnSpc>
                          <a:spcPct val="115000"/>
                        </a:lnSpc>
                        <a:spcBef>
                          <a:spcPts val="1000"/>
                        </a:spcBef>
                        <a:spcAft>
                          <a:spcPts val="0"/>
                        </a:spcAft>
                      </a:pPr>
                      <a:r>
                        <a:rPr lang="tr-TR" sz="1000" b="1">
                          <a:effectLst/>
                          <a:latin typeface="Times New Roman"/>
                          <a:ea typeface="Times New Roman"/>
                          <a:cs typeface="Times New Roman"/>
                        </a:rPr>
                        <a:t>2019-2020 Eğitim Öğretim Yılı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ABF8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48310">
                <a:tc rowSpan="2">
                  <a:txBody>
                    <a:bodyPr/>
                    <a:lstStyle/>
                    <a:p>
                      <a:pPr algn="ctr">
                        <a:lnSpc>
                          <a:spcPct val="115000"/>
                        </a:lnSpc>
                        <a:spcBef>
                          <a:spcPts val="1000"/>
                        </a:spcBef>
                        <a:spcAft>
                          <a:spcPts val="1000"/>
                        </a:spcAft>
                      </a:pPr>
                      <a:r>
                        <a:rPr lang="tr-TR" sz="1000" b="1">
                          <a:effectLst/>
                          <a:latin typeface="Times New Roman"/>
                          <a:ea typeface="Times New Roman"/>
                          <a:cs typeface="Times New Roman"/>
                        </a:rPr>
                        <a:t>Sınıf</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gridSpan="2">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Kaynaştırma Bütünleştirme</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Yatılı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Gündüzlü</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Yabancı Uyruklu</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hMerge="1">
                  <a:txBody>
                    <a:bodyPr/>
                    <a:lstStyle/>
                    <a:p>
                      <a:endParaRPr lang="tr-TR"/>
                    </a:p>
                  </a:txBody>
                  <a:tcPr/>
                </a:tc>
                <a:tc rowSpan="2">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Toplam</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r>
              <a:tr h="294640">
                <a:tc vMerge="1">
                  <a:txBody>
                    <a:bodyPr/>
                    <a:lstStyle/>
                    <a:p>
                      <a:endParaRPr lang="tr-TR"/>
                    </a:p>
                  </a:txBody>
                  <a:tcPr/>
                </a:tc>
                <a:tc>
                  <a:txBody>
                    <a:bodyPr/>
                    <a:lstStyle/>
                    <a:p>
                      <a:pPr algn="ctr">
                        <a:lnSpc>
                          <a:spcPct val="115000"/>
                        </a:lnSpc>
                        <a:spcBef>
                          <a:spcPts val="1000"/>
                        </a:spcBef>
                        <a:spcAft>
                          <a:spcPts val="100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vMerge="1">
                  <a:txBody>
                    <a:bodyPr/>
                    <a:lstStyle/>
                    <a:p>
                      <a:endParaRPr lang="tr-TR"/>
                    </a:p>
                  </a:txBody>
                  <a:tcPr/>
                </a:tc>
              </a:tr>
              <a:tr h="296545">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9.SINIF</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4</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5</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60</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78</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0">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10.SINIF</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3</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3</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24</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18</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49</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0">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11.SINIF</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4</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3</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23</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43</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0">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12.SINIF</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0</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9</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44</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11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66</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0">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TOPLAM</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10</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21</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5</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151</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47</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c>
                  <a:txBody>
                    <a:bodyPr/>
                    <a:lstStyle/>
                    <a:p>
                      <a:pPr algn="ctr">
                        <a:lnSpc>
                          <a:spcPct val="115000"/>
                        </a:lnSpc>
                        <a:spcBef>
                          <a:spcPts val="1000"/>
                        </a:spcBef>
                        <a:spcAft>
                          <a:spcPts val="0"/>
                        </a:spcAft>
                        <a:tabLst>
                          <a:tab pos="774700" algn="l"/>
                        </a:tabLst>
                      </a:pPr>
                      <a:r>
                        <a:rPr lang="tr-TR" sz="1000" b="1" dirty="0">
                          <a:effectLst/>
                          <a:latin typeface="Times New Roman"/>
                          <a:ea typeface="Times New Roman"/>
                          <a:cs typeface="Times New Roman"/>
                        </a:rPr>
                        <a:t>236</a:t>
                      </a:r>
                      <a:endParaRPr lang="tr-TR" sz="1000" dirty="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ABF8F"/>
                    </a:solidFill>
                  </a:tcPr>
                </a:tc>
              </a:tr>
            </a:tbl>
          </a:graphicData>
        </a:graphic>
      </p:graphicFrame>
    </p:spTree>
    <p:extLst>
      <p:ext uri="{BB962C8B-B14F-4D97-AF65-F5344CB8AC3E}">
        <p14:creationId xmlns:p14="http://schemas.microsoft.com/office/powerpoint/2010/main" val="42477986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15</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155926"/>
            <a:ext cx="9137651"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4" name="Tablo 3"/>
          <p:cNvGraphicFramePr>
            <a:graphicFrameLocks noGrp="1"/>
          </p:cNvGraphicFramePr>
          <p:nvPr>
            <p:extLst>
              <p:ext uri="{D42A27DB-BD31-4B8C-83A1-F6EECF244321}">
                <p14:modId xmlns:p14="http://schemas.microsoft.com/office/powerpoint/2010/main" val="3155781256"/>
              </p:ext>
            </p:extLst>
          </p:nvPr>
        </p:nvGraphicFramePr>
        <p:xfrm>
          <a:off x="1763688" y="1265911"/>
          <a:ext cx="5098379" cy="3394071"/>
        </p:xfrm>
        <a:graphic>
          <a:graphicData uri="http://schemas.openxmlformats.org/drawingml/2006/table">
            <a:tbl>
              <a:tblPr firstRow="1" firstCol="1" lastRow="1" lastCol="1" bandRow="1" bandCol="1"/>
              <a:tblGrid>
                <a:gridCol w="1085851"/>
                <a:gridCol w="1085851"/>
                <a:gridCol w="504501"/>
                <a:gridCol w="504501"/>
                <a:gridCol w="504501"/>
                <a:gridCol w="706587"/>
                <a:gridCol w="706587"/>
              </a:tblGrid>
              <a:tr h="301997">
                <a:tc gridSpan="7">
                  <a:txBody>
                    <a:bodyPr/>
                    <a:lstStyle/>
                    <a:p>
                      <a:pPr algn="ctr">
                        <a:lnSpc>
                          <a:spcPct val="115000"/>
                        </a:lnSpc>
                        <a:spcBef>
                          <a:spcPts val="1000"/>
                        </a:spcBef>
                        <a:spcAft>
                          <a:spcPts val="0"/>
                        </a:spcAft>
                      </a:pPr>
                      <a:r>
                        <a:rPr lang="tr-TR" sz="900" b="1" dirty="0">
                          <a:effectLst/>
                          <a:latin typeface="Times New Roman"/>
                          <a:ea typeface="Times New Roman"/>
                          <a:cs typeface="Times New Roman"/>
                        </a:rPr>
                        <a:t>Şube ve Öğrenci Sayıları</a:t>
                      </a:r>
                      <a:endParaRPr lang="tr-TR" sz="900" dirty="0">
                        <a:effectLst/>
                        <a:latin typeface="Calibri"/>
                        <a:ea typeface="Times New Roman"/>
                        <a:cs typeface="Times New Roman"/>
                      </a:endParaRPr>
                    </a:p>
                  </a:txBody>
                  <a:tcPr marL="58556" marR="58556"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57670">
                <a:tc>
                  <a:txBody>
                    <a:bodyPr/>
                    <a:lstStyle/>
                    <a:p>
                      <a:pPr marL="71755" marR="71755">
                        <a:lnSpc>
                          <a:spcPct val="115000"/>
                        </a:lnSpc>
                        <a:spcBef>
                          <a:spcPts val="1000"/>
                        </a:spcBef>
                        <a:spcAft>
                          <a:spcPts val="0"/>
                        </a:spcAft>
                      </a:pPr>
                      <a:r>
                        <a:rPr lang="tr-TR" sz="900" b="1">
                          <a:effectLst/>
                          <a:latin typeface="Times New Roman"/>
                          <a:ea typeface="Times New Roman"/>
                          <a:cs typeface="Times New Roman"/>
                        </a:rPr>
                        <a:t>YIL</a:t>
                      </a:r>
                      <a:endParaRPr lang="tr-TR" sz="900">
                        <a:effectLst/>
                        <a:latin typeface="Calibri"/>
                        <a:ea typeface="Times New Roman"/>
                        <a:cs typeface="Times New Roman"/>
                      </a:endParaRPr>
                    </a:p>
                  </a:txBody>
                  <a:tcPr marL="58556" marR="58556" marT="0" marB="0" vert="vert27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nSpc>
                          <a:spcPct val="115000"/>
                        </a:lnSpc>
                        <a:spcBef>
                          <a:spcPts val="1000"/>
                        </a:spcBef>
                        <a:spcAft>
                          <a:spcPts val="0"/>
                        </a:spcAft>
                      </a:pPr>
                      <a:r>
                        <a:rPr lang="tr-TR" sz="900" b="1">
                          <a:effectLst/>
                          <a:latin typeface="Times New Roman"/>
                          <a:ea typeface="Times New Roman"/>
                          <a:cs typeface="Times New Roman"/>
                        </a:rPr>
                        <a:t> </a:t>
                      </a:r>
                      <a:endParaRPr lang="tr-TR" sz="900">
                        <a:effectLst/>
                        <a:latin typeface="Calibri"/>
                        <a:ea typeface="Times New Roman"/>
                        <a:cs typeface="Times New Roman"/>
                      </a:endParaRPr>
                    </a:p>
                  </a:txBody>
                  <a:tcPr marL="58556" marR="58556"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nSpc>
                          <a:spcPct val="115000"/>
                        </a:lnSpc>
                        <a:spcBef>
                          <a:spcPts val="1000"/>
                        </a:spcBef>
                        <a:spcAft>
                          <a:spcPts val="0"/>
                        </a:spcAft>
                      </a:pPr>
                      <a:r>
                        <a:rPr lang="tr-TR" sz="900" b="1">
                          <a:effectLst/>
                          <a:latin typeface="Times New Roman"/>
                          <a:ea typeface="Times New Roman"/>
                          <a:cs typeface="Times New Roman"/>
                        </a:rPr>
                        <a:t>9. SINIF</a:t>
                      </a:r>
                      <a:endParaRPr lang="tr-TR" sz="900">
                        <a:effectLst/>
                        <a:latin typeface="Calibri"/>
                        <a:ea typeface="Times New Roman"/>
                        <a:cs typeface="Times New Roman"/>
                      </a:endParaRPr>
                    </a:p>
                  </a:txBody>
                  <a:tcPr marL="58556" marR="58556"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nSpc>
                          <a:spcPct val="115000"/>
                        </a:lnSpc>
                        <a:spcBef>
                          <a:spcPts val="1000"/>
                        </a:spcBef>
                        <a:spcAft>
                          <a:spcPts val="0"/>
                        </a:spcAft>
                      </a:pPr>
                      <a:r>
                        <a:rPr lang="tr-TR" sz="900" b="1">
                          <a:effectLst/>
                          <a:latin typeface="Times New Roman"/>
                          <a:ea typeface="Times New Roman"/>
                          <a:cs typeface="Times New Roman"/>
                        </a:rPr>
                        <a:t>10. SINIF</a:t>
                      </a:r>
                      <a:endParaRPr lang="tr-TR" sz="900">
                        <a:effectLst/>
                        <a:latin typeface="Calibri"/>
                        <a:ea typeface="Times New Roman"/>
                        <a:cs typeface="Times New Roman"/>
                      </a:endParaRPr>
                    </a:p>
                  </a:txBody>
                  <a:tcPr marL="58556" marR="58556"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nSpc>
                          <a:spcPct val="115000"/>
                        </a:lnSpc>
                        <a:spcBef>
                          <a:spcPts val="1000"/>
                        </a:spcBef>
                        <a:spcAft>
                          <a:spcPts val="0"/>
                        </a:spcAft>
                      </a:pPr>
                      <a:r>
                        <a:rPr lang="tr-TR" sz="900" b="1">
                          <a:effectLst/>
                          <a:latin typeface="Times New Roman"/>
                          <a:ea typeface="Times New Roman"/>
                          <a:cs typeface="Times New Roman"/>
                        </a:rPr>
                        <a:t>11. SINIF</a:t>
                      </a:r>
                      <a:endParaRPr lang="tr-TR" sz="900">
                        <a:effectLst/>
                        <a:latin typeface="Calibri"/>
                        <a:ea typeface="Times New Roman"/>
                        <a:cs typeface="Times New Roman"/>
                      </a:endParaRPr>
                    </a:p>
                  </a:txBody>
                  <a:tcPr marL="58556" marR="58556"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nSpc>
                          <a:spcPct val="115000"/>
                        </a:lnSpc>
                        <a:spcBef>
                          <a:spcPts val="1000"/>
                        </a:spcBef>
                        <a:spcAft>
                          <a:spcPts val="0"/>
                        </a:spcAft>
                      </a:pPr>
                      <a:r>
                        <a:rPr lang="tr-TR" sz="900" b="1">
                          <a:effectLst/>
                          <a:latin typeface="Times New Roman"/>
                          <a:ea typeface="Times New Roman"/>
                          <a:cs typeface="Times New Roman"/>
                        </a:rPr>
                        <a:t>12. SINIF</a:t>
                      </a:r>
                      <a:endParaRPr lang="tr-TR" sz="900">
                        <a:effectLst/>
                        <a:latin typeface="Calibri"/>
                        <a:ea typeface="Times New Roman"/>
                        <a:cs typeface="Times New Roman"/>
                      </a:endParaRPr>
                    </a:p>
                  </a:txBody>
                  <a:tcPr marL="58556" marR="58556"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nSpc>
                          <a:spcPct val="115000"/>
                        </a:lnSpc>
                        <a:spcBef>
                          <a:spcPts val="1000"/>
                        </a:spcBef>
                        <a:spcAft>
                          <a:spcPts val="0"/>
                        </a:spcAft>
                      </a:pPr>
                      <a:r>
                        <a:rPr lang="tr-TR" sz="900" b="1">
                          <a:effectLst/>
                          <a:latin typeface="Times New Roman"/>
                          <a:ea typeface="Times New Roman"/>
                          <a:cs typeface="Times New Roman"/>
                        </a:rPr>
                        <a:t>TOPLAM</a:t>
                      </a:r>
                      <a:endParaRPr lang="tr-TR" sz="900">
                        <a:effectLst/>
                        <a:latin typeface="Calibri"/>
                        <a:ea typeface="Times New Roman"/>
                        <a:cs typeface="Times New Roman"/>
                      </a:endParaRPr>
                    </a:p>
                  </a:txBody>
                  <a:tcPr marL="58556" marR="58556" marT="0" marB="0" vert="vert27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r>
              <a:tr h="209825">
                <a:tc rowSpan="2">
                  <a:txBody>
                    <a:bodyPr/>
                    <a:lstStyle/>
                    <a:p>
                      <a:pPr algn="ctr">
                        <a:lnSpc>
                          <a:spcPct val="115000"/>
                        </a:lnSpc>
                        <a:spcBef>
                          <a:spcPts val="1000"/>
                        </a:spcBef>
                        <a:spcAft>
                          <a:spcPts val="0"/>
                        </a:spcAft>
                      </a:pPr>
                      <a:r>
                        <a:rPr lang="tr-TR" sz="900" b="1">
                          <a:effectLst/>
                          <a:latin typeface="Times New Roman"/>
                          <a:ea typeface="Times New Roman"/>
                          <a:cs typeface="Times New Roman"/>
                        </a:rPr>
                        <a:t>2014-2015</a:t>
                      </a:r>
                      <a:endParaRPr lang="tr-TR" sz="900">
                        <a:effectLst/>
                        <a:latin typeface="Calibri"/>
                        <a:ea typeface="Times New Roman"/>
                        <a:cs typeface="Times New Roman"/>
                      </a:endParaRPr>
                    </a:p>
                  </a:txBody>
                  <a:tcPr marL="58556" marR="58556"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nSpc>
                          <a:spcPct val="115000"/>
                        </a:lnSpc>
                        <a:spcBef>
                          <a:spcPts val="1000"/>
                        </a:spcBef>
                        <a:spcAft>
                          <a:spcPts val="0"/>
                        </a:spcAft>
                      </a:pPr>
                      <a:r>
                        <a:rPr lang="tr-TR" sz="900" b="1">
                          <a:effectLst/>
                          <a:latin typeface="Times New Roman"/>
                          <a:ea typeface="Times New Roman"/>
                          <a:cs typeface="Times New Roman"/>
                        </a:rPr>
                        <a:t>Şube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5</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10</a:t>
                      </a:r>
                      <a:endParaRPr lang="tr-TR" sz="900">
                        <a:effectLst/>
                        <a:latin typeface="Calibri"/>
                        <a:ea typeface="Times New Roman"/>
                        <a:cs typeface="Times New Roman"/>
                      </a:endParaRPr>
                    </a:p>
                  </a:txBody>
                  <a:tcPr marL="58556" marR="58556" marT="0" marB="0">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r>
              <a:tr h="209825">
                <a:tc vMerge="1">
                  <a:txBody>
                    <a:bodyPr/>
                    <a:lstStyle/>
                    <a:p>
                      <a:endParaRPr lang="tr-TR"/>
                    </a:p>
                  </a:txBody>
                  <a:tcPr/>
                </a:tc>
                <a:tc>
                  <a:txBody>
                    <a:bodyPr/>
                    <a:lstStyle/>
                    <a:p>
                      <a:pPr>
                        <a:lnSpc>
                          <a:spcPct val="115000"/>
                        </a:lnSpc>
                        <a:spcBef>
                          <a:spcPts val="1000"/>
                        </a:spcBef>
                        <a:spcAft>
                          <a:spcPts val="0"/>
                        </a:spcAft>
                      </a:pPr>
                      <a:r>
                        <a:rPr lang="tr-TR" sz="900" b="1">
                          <a:effectLst/>
                          <a:latin typeface="Times New Roman"/>
                          <a:ea typeface="Times New Roman"/>
                          <a:cs typeface="Times New Roman"/>
                        </a:rPr>
                        <a:t>Öğrenci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198</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23</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31</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18</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237</a:t>
                      </a:r>
                      <a:endParaRPr lang="tr-TR" sz="900">
                        <a:effectLst/>
                        <a:latin typeface="Calibri"/>
                        <a:ea typeface="Times New Roman"/>
                        <a:cs typeface="Times New Roman"/>
                      </a:endParaRPr>
                    </a:p>
                  </a:txBody>
                  <a:tcPr marL="58556" marR="58556" marT="0" marB="0">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r>
              <a:tr h="209825">
                <a:tc rowSpan="2">
                  <a:txBody>
                    <a:bodyPr/>
                    <a:lstStyle/>
                    <a:p>
                      <a:pPr algn="ctr">
                        <a:lnSpc>
                          <a:spcPct val="115000"/>
                        </a:lnSpc>
                        <a:spcBef>
                          <a:spcPts val="1000"/>
                        </a:spcBef>
                        <a:spcAft>
                          <a:spcPts val="0"/>
                        </a:spcAft>
                      </a:pPr>
                      <a:r>
                        <a:rPr lang="tr-TR" sz="900" b="1">
                          <a:effectLst/>
                          <a:latin typeface="Times New Roman"/>
                          <a:ea typeface="Times New Roman"/>
                          <a:cs typeface="Times New Roman"/>
                        </a:rPr>
                        <a:t>2015-2016</a:t>
                      </a:r>
                      <a:endParaRPr lang="tr-TR" sz="900">
                        <a:effectLst/>
                        <a:latin typeface="Calibri"/>
                        <a:ea typeface="Times New Roman"/>
                        <a:cs typeface="Times New Roman"/>
                      </a:endParaRPr>
                    </a:p>
                  </a:txBody>
                  <a:tcPr marL="58556" marR="58556"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nSpc>
                          <a:spcPct val="115000"/>
                        </a:lnSpc>
                        <a:spcBef>
                          <a:spcPts val="1000"/>
                        </a:spcBef>
                        <a:spcAft>
                          <a:spcPts val="0"/>
                        </a:spcAft>
                      </a:pPr>
                      <a:r>
                        <a:rPr lang="tr-TR" sz="900" b="1">
                          <a:effectLst/>
                          <a:latin typeface="Times New Roman"/>
                          <a:ea typeface="Times New Roman"/>
                          <a:cs typeface="Times New Roman"/>
                        </a:rPr>
                        <a:t>Şube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4</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4</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12</a:t>
                      </a:r>
                      <a:endParaRPr lang="tr-TR" sz="900">
                        <a:effectLst/>
                        <a:latin typeface="Calibri"/>
                        <a:ea typeface="Times New Roman"/>
                        <a:cs typeface="Times New Roman"/>
                      </a:endParaRPr>
                    </a:p>
                  </a:txBody>
                  <a:tcPr marL="58556" marR="58556" marT="0" marB="0">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209825">
                <a:tc vMerge="1">
                  <a:txBody>
                    <a:bodyPr/>
                    <a:lstStyle/>
                    <a:p>
                      <a:endParaRPr lang="tr-TR"/>
                    </a:p>
                  </a:txBody>
                  <a:tcPr/>
                </a:tc>
                <a:tc>
                  <a:txBody>
                    <a:bodyPr/>
                    <a:lstStyle/>
                    <a:p>
                      <a:pPr>
                        <a:lnSpc>
                          <a:spcPct val="115000"/>
                        </a:lnSpc>
                        <a:spcBef>
                          <a:spcPts val="1000"/>
                        </a:spcBef>
                        <a:spcAft>
                          <a:spcPts val="0"/>
                        </a:spcAft>
                      </a:pPr>
                      <a:r>
                        <a:rPr lang="tr-TR" sz="900" b="1">
                          <a:effectLst/>
                          <a:latin typeface="Times New Roman"/>
                          <a:ea typeface="Times New Roman"/>
                          <a:cs typeface="Times New Roman"/>
                        </a:rPr>
                        <a:t>Öğrenci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131</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128</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22</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30</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311</a:t>
                      </a:r>
                      <a:endParaRPr lang="tr-TR" sz="900">
                        <a:effectLst/>
                        <a:latin typeface="Calibri"/>
                        <a:ea typeface="Times New Roman"/>
                        <a:cs typeface="Times New Roman"/>
                      </a:endParaRPr>
                    </a:p>
                  </a:txBody>
                  <a:tcPr marL="58556" marR="58556" marT="0" marB="0">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209825">
                <a:tc rowSpan="2">
                  <a:txBody>
                    <a:bodyPr/>
                    <a:lstStyle/>
                    <a:p>
                      <a:pPr algn="ctr">
                        <a:lnSpc>
                          <a:spcPct val="115000"/>
                        </a:lnSpc>
                        <a:spcBef>
                          <a:spcPts val="1000"/>
                        </a:spcBef>
                        <a:spcAft>
                          <a:spcPts val="0"/>
                        </a:spcAft>
                      </a:pPr>
                      <a:r>
                        <a:rPr lang="tr-TR" sz="900" b="1">
                          <a:effectLst/>
                          <a:latin typeface="Times New Roman"/>
                          <a:ea typeface="Times New Roman"/>
                          <a:cs typeface="Times New Roman"/>
                        </a:rPr>
                        <a:t>2016-2017</a:t>
                      </a:r>
                      <a:endParaRPr lang="tr-TR" sz="900">
                        <a:effectLst/>
                        <a:latin typeface="Calibri"/>
                        <a:ea typeface="Times New Roman"/>
                        <a:cs typeface="Times New Roman"/>
                      </a:endParaRPr>
                    </a:p>
                  </a:txBody>
                  <a:tcPr marL="58556" marR="58556"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nSpc>
                          <a:spcPct val="115000"/>
                        </a:lnSpc>
                        <a:spcBef>
                          <a:spcPts val="1000"/>
                        </a:spcBef>
                        <a:spcAft>
                          <a:spcPts val="0"/>
                        </a:spcAft>
                      </a:pPr>
                      <a:r>
                        <a:rPr lang="tr-TR" sz="900" b="1">
                          <a:effectLst/>
                          <a:latin typeface="Times New Roman"/>
                          <a:ea typeface="Times New Roman"/>
                          <a:cs typeface="Times New Roman"/>
                        </a:rPr>
                        <a:t>Şube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5</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4</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14</a:t>
                      </a:r>
                      <a:endParaRPr lang="tr-TR" sz="900">
                        <a:effectLst/>
                        <a:latin typeface="Calibri"/>
                        <a:ea typeface="Times New Roman"/>
                        <a:cs typeface="Times New Roman"/>
                      </a:endParaRPr>
                    </a:p>
                  </a:txBody>
                  <a:tcPr marL="58556" marR="58556" marT="0" marB="0">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r>
              <a:tr h="197897">
                <a:tc vMerge="1">
                  <a:txBody>
                    <a:bodyPr/>
                    <a:lstStyle/>
                    <a:p>
                      <a:endParaRPr lang="tr-TR"/>
                    </a:p>
                  </a:txBody>
                  <a:tcPr/>
                </a:tc>
                <a:tc>
                  <a:txBody>
                    <a:bodyPr/>
                    <a:lstStyle/>
                    <a:p>
                      <a:pPr>
                        <a:lnSpc>
                          <a:spcPct val="115000"/>
                        </a:lnSpc>
                        <a:spcBef>
                          <a:spcPts val="1000"/>
                        </a:spcBef>
                        <a:spcAft>
                          <a:spcPts val="0"/>
                        </a:spcAft>
                      </a:pPr>
                      <a:r>
                        <a:rPr lang="tr-TR" sz="900" b="1">
                          <a:effectLst/>
                          <a:latin typeface="Times New Roman"/>
                          <a:ea typeface="Times New Roman"/>
                          <a:cs typeface="Times New Roman"/>
                        </a:rPr>
                        <a:t>Öğrenci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95</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83</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128</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21</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327</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97897">
                <a:tc rowSpan="2">
                  <a:txBody>
                    <a:bodyPr/>
                    <a:lstStyle/>
                    <a:p>
                      <a:pPr algn="ctr">
                        <a:lnSpc>
                          <a:spcPct val="115000"/>
                        </a:lnSpc>
                        <a:spcBef>
                          <a:spcPts val="1000"/>
                        </a:spcBef>
                        <a:spcAft>
                          <a:spcPts val="0"/>
                        </a:spcAft>
                      </a:pPr>
                      <a:r>
                        <a:rPr lang="tr-TR" sz="900" b="1">
                          <a:effectLst/>
                          <a:latin typeface="Times New Roman"/>
                          <a:ea typeface="Times New Roman"/>
                          <a:cs typeface="Times New Roman"/>
                        </a:rPr>
                        <a:t>2017-2018</a:t>
                      </a:r>
                      <a:endParaRPr lang="tr-TR" sz="900">
                        <a:effectLst/>
                        <a:latin typeface="Calibri"/>
                        <a:ea typeface="Times New Roman"/>
                        <a:cs typeface="Times New Roman"/>
                      </a:endParaRPr>
                    </a:p>
                  </a:txBody>
                  <a:tcPr marL="58556" marR="58556"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nSpc>
                          <a:spcPct val="115000"/>
                        </a:lnSpc>
                        <a:spcBef>
                          <a:spcPts val="1000"/>
                        </a:spcBef>
                        <a:spcAft>
                          <a:spcPts val="0"/>
                        </a:spcAft>
                      </a:pPr>
                      <a:r>
                        <a:rPr lang="tr-TR" sz="900" b="1">
                          <a:effectLst/>
                          <a:latin typeface="Times New Roman"/>
                          <a:ea typeface="Times New Roman"/>
                          <a:cs typeface="Times New Roman"/>
                        </a:rPr>
                        <a:t>Şube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5</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5</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5</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18</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r>
              <a:tr h="197897">
                <a:tc vMerge="1">
                  <a:txBody>
                    <a:bodyPr/>
                    <a:lstStyle/>
                    <a:p>
                      <a:endParaRPr lang="tr-TR"/>
                    </a:p>
                  </a:txBody>
                  <a:tcPr/>
                </a:tc>
                <a:tc>
                  <a:txBody>
                    <a:bodyPr/>
                    <a:lstStyle/>
                    <a:p>
                      <a:pPr>
                        <a:lnSpc>
                          <a:spcPct val="115000"/>
                        </a:lnSpc>
                        <a:spcBef>
                          <a:spcPts val="1000"/>
                        </a:spcBef>
                        <a:spcAft>
                          <a:spcPts val="0"/>
                        </a:spcAft>
                      </a:pPr>
                      <a:r>
                        <a:rPr lang="tr-TR" sz="900" b="1">
                          <a:effectLst/>
                          <a:latin typeface="Times New Roman"/>
                          <a:ea typeface="Times New Roman"/>
                          <a:cs typeface="Times New Roman"/>
                        </a:rPr>
                        <a:t>Öğrenci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71</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84</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98</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126</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379</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r>
              <a:tr h="197897">
                <a:tc rowSpan="2">
                  <a:txBody>
                    <a:bodyPr/>
                    <a:lstStyle/>
                    <a:p>
                      <a:pPr algn="ctr">
                        <a:lnSpc>
                          <a:spcPct val="115000"/>
                        </a:lnSpc>
                        <a:spcBef>
                          <a:spcPts val="1000"/>
                        </a:spcBef>
                        <a:spcAft>
                          <a:spcPts val="0"/>
                        </a:spcAft>
                      </a:pPr>
                      <a:r>
                        <a:rPr lang="tr-TR" sz="900" b="1">
                          <a:effectLst/>
                          <a:latin typeface="Times New Roman"/>
                          <a:ea typeface="Times New Roman"/>
                          <a:cs typeface="Times New Roman"/>
                        </a:rPr>
                        <a:t>2018-2019</a:t>
                      </a:r>
                      <a:endParaRPr lang="tr-TR" sz="900">
                        <a:effectLst/>
                        <a:latin typeface="Calibri"/>
                        <a:ea typeface="Times New Roman"/>
                        <a:cs typeface="Times New Roman"/>
                      </a:endParaRPr>
                    </a:p>
                  </a:txBody>
                  <a:tcPr marL="58556" marR="58556"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nSpc>
                          <a:spcPct val="115000"/>
                        </a:lnSpc>
                        <a:spcBef>
                          <a:spcPts val="1000"/>
                        </a:spcBef>
                        <a:spcAft>
                          <a:spcPts val="0"/>
                        </a:spcAft>
                      </a:pPr>
                      <a:r>
                        <a:rPr lang="tr-TR" sz="900" b="1">
                          <a:effectLst/>
                          <a:latin typeface="Times New Roman"/>
                          <a:ea typeface="Times New Roman"/>
                          <a:cs typeface="Times New Roman"/>
                        </a:rPr>
                        <a:t>Şube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5</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5</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16</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r>
              <a:tr h="197897">
                <a:tc vMerge="1">
                  <a:txBody>
                    <a:bodyPr/>
                    <a:lstStyle/>
                    <a:p>
                      <a:endParaRPr lang="tr-TR"/>
                    </a:p>
                  </a:txBody>
                  <a:tcPr/>
                </a:tc>
                <a:tc>
                  <a:txBody>
                    <a:bodyPr/>
                    <a:lstStyle/>
                    <a:p>
                      <a:pPr>
                        <a:lnSpc>
                          <a:spcPct val="115000"/>
                        </a:lnSpc>
                        <a:spcBef>
                          <a:spcPts val="1000"/>
                        </a:spcBef>
                        <a:spcAft>
                          <a:spcPts val="0"/>
                        </a:spcAft>
                      </a:pPr>
                      <a:r>
                        <a:rPr lang="tr-TR" sz="900" b="1">
                          <a:effectLst/>
                          <a:latin typeface="Times New Roman"/>
                          <a:ea typeface="Times New Roman"/>
                          <a:cs typeface="Times New Roman"/>
                        </a:rPr>
                        <a:t>Öğrenci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72</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44</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69</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96</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281</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97897">
                <a:tc rowSpan="2">
                  <a:txBody>
                    <a:bodyPr/>
                    <a:lstStyle/>
                    <a:p>
                      <a:pPr algn="ctr">
                        <a:lnSpc>
                          <a:spcPct val="115000"/>
                        </a:lnSpc>
                        <a:spcBef>
                          <a:spcPts val="1000"/>
                        </a:spcBef>
                        <a:spcAft>
                          <a:spcPts val="0"/>
                        </a:spcAft>
                      </a:pPr>
                      <a:r>
                        <a:rPr lang="tr-TR" sz="900" b="1">
                          <a:effectLst/>
                          <a:latin typeface="Times New Roman"/>
                          <a:ea typeface="Times New Roman"/>
                          <a:cs typeface="Times New Roman"/>
                        </a:rPr>
                        <a:t>2019-2020</a:t>
                      </a:r>
                      <a:endParaRPr lang="tr-TR" sz="900">
                        <a:effectLst/>
                        <a:latin typeface="Calibri"/>
                        <a:ea typeface="Times New Roman"/>
                        <a:cs typeface="Times New Roman"/>
                      </a:endParaRPr>
                    </a:p>
                  </a:txBody>
                  <a:tcPr marL="58556" marR="58556"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EF0CD"/>
                    </a:solidFill>
                  </a:tcPr>
                </a:tc>
                <a:tc>
                  <a:txBody>
                    <a:bodyPr/>
                    <a:lstStyle/>
                    <a:p>
                      <a:pPr>
                        <a:lnSpc>
                          <a:spcPct val="115000"/>
                        </a:lnSpc>
                        <a:spcBef>
                          <a:spcPts val="1000"/>
                        </a:spcBef>
                        <a:spcAft>
                          <a:spcPts val="0"/>
                        </a:spcAft>
                      </a:pPr>
                      <a:r>
                        <a:rPr lang="tr-TR" sz="900" b="1">
                          <a:effectLst/>
                          <a:latin typeface="Times New Roman"/>
                          <a:ea typeface="Times New Roman"/>
                          <a:cs typeface="Times New Roman"/>
                        </a:rPr>
                        <a:t>Şube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4</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3</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4</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14</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r>
              <a:tr h="197897">
                <a:tc vMerge="1">
                  <a:txBody>
                    <a:bodyPr/>
                    <a:lstStyle/>
                    <a:p>
                      <a:endParaRPr lang="tr-TR"/>
                    </a:p>
                  </a:txBody>
                  <a:tcPr/>
                </a:tc>
                <a:tc>
                  <a:txBody>
                    <a:bodyPr/>
                    <a:lstStyle/>
                    <a:p>
                      <a:pPr>
                        <a:lnSpc>
                          <a:spcPct val="115000"/>
                        </a:lnSpc>
                        <a:spcBef>
                          <a:spcPts val="1000"/>
                        </a:spcBef>
                        <a:spcAft>
                          <a:spcPts val="0"/>
                        </a:spcAft>
                      </a:pPr>
                      <a:r>
                        <a:rPr lang="tr-TR" sz="900" b="1">
                          <a:effectLst/>
                          <a:latin typeface="Times New Roman"/>
                          <a:ea typeface="Times New Roman"/>
                          <a:cs typeface="Times New Roman"/>
                        </a:rPr>
                        <a:t>Öğrenci Sayısı</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78</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49</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43</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66</a:t>
                      </a:r>
                      <a:endParaRPr lang="tr-TR" sz="90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900" dirty="0">
                          <a:effectLst/>
                          <a:latin typeface="Times New Roman"/>
                          <a:ea typeface="Times New Roman"/>
                          <a:cs typeface="Times New Roman"/>
                        </a:rPr>
                        <a:t>236</a:t>
                      </a:r>
                      <a:endParaRPr lang="tr-TR" sz="900" dirty="0">
                        <a:effectLst/>
                        <a:latin typeface="Calibri"/>
                        <a:ea typeface="Times New Roman"/>
                        <a:cs typeface="Times New Roman"/>
                      </a:endParaRPr>
                    </a:p>
                  </a:txBody>
                  <a:tcPr marL="58556" marR="58556"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5493056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16</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155926"/>
            <a:ext cx="9137651"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8" name="Grafik 7"/>
          <p:cNvGraphicFramePr/>
          <p:nvPr>
            <p:extLst>
              <p:ext uri="{D42A27DB-BD31-4B8C-83A1-F6EECF244321}">
                <p14:modId xmlns:p14="http://schemas.microsoft.com/office/powerpoint/2010/main" val="9496190"/>
              </p:ext>
            </p:extLst>
          </p:nvPr>
        </p:nvGraphicFramePr>
        <p:xfrm>
          <a:off x="1928233" y="1220343"/>
          <a:ext cx="5281184" cy="34396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167451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17</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Dikdörtgen 9"/>
          <p:cNvSpPr/>
          <p:nvPr/>
        </p:nvSpPr>
        <p:spPr>
          <a:xfrm>
            <a:off x="0" y="4155926"/>
            <a:ext cx="9137651"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5" name="Tablo 4"/>
          <p:cNvGraphicFramePr>
            <a:graphicFrameLocks noGrp="1"/>
          </p:cNvGraphicFramePr>
          <p:nvPr>
            <p:extLst>
              <p:ext uri="{D42A27DB-BD31-4B8C-83A1-F6EECF244321}">
                <p14:modId xmlns:p14="http://schemas.microsoft.com/office/powerpoint/2010/main" val="3500899835"/>
              </p:ext>
            </p:extLst>
          </p:nvPr>
        </p:nvGraphicFramePr>
        <p:xfrm>
          <a:off x="2123728" y="1176554"/>
          <a:ext cx="5241715" cy="3843464"/>
        </p:xfrm>
        <a:graphic>
          <a:graphicData uri="http://schemas.openxmlformats.org/drawingml/2006/table">
            <a:tbl>
              <a:tblPr firstRow="1" firstCol="1" lastRow="1" lastCol="1" bandRow="1" bandCol="1"/>
              <a:tblGrid>
                <a:gridCol w="1584176"/>
                <a:gridCol w="565008"/>
                <a:gridCol w="455687"/>
                <a:gridCol w="464346"/>
                <a:gridCol w="464346"/>
                <a:gridCol w="435699"/>
                <a:gridCol w="435699"/>
                <a:gridCol w="431701"/>
                <a:gridCol w="405053"/>
              </a:tblGrid>
              <a:tr h="207587">
                <a:tc gridSpan="9">
                  <a:txBody>
                    <a:bodyPr/>
                    <a:lstStyle/>
                    <a:p>
                      <a:pPr algn="ctr">
                        <a:lnSpc>
                          <a:spcPct val="115000"/>
                        </a:lnSpc>
                        <a:spcBef>
                          <a:spcPts val="1000"/>
                        </a:spcBef>
                        <a:spcAft>
                          <a:spcPts val="0"/>
                        </a:spcAft>
                      </a:pPr>
                      <a:r>
                        <a:rPr lang="tr-TR" sz="700" b="1" dirty="0">
                          <a:effectLst/>
                          <a:latin typeface="Times New Roman"/>
                          <a:ea typeface="Times New Roman"/>
                          <a:cs typeface="Times New Roman"/>
                        </a:rPr>
                        <a:t>Alanlara Göre Öğrenci Dağılımı</a:t>
                      </a:r>
                      <a:endParaRPr lang="tr-TR" sz="700" dirty="0">
                        <a:effectLst/>
                        <a:latin typeface="Calibri"/>
                        <a:ea typeface="Times New Roman"/>
                        <a:cs typeface="Times New Roman"/>
                      </a:endParaRPr>
                    </a:p>
                  </a:txBody>
                  <a:tcPr marL="37271" marR="37271"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38003">
                <a:tc>
                  <a:txBody>
                    <a:bodyPr/>
                    <a:lstStyle/>
                    <a:p>
                      <a:pPr marL="71755" marR="71755" algn="l">
                        <a:lnSpc>
                          <a:spcPct val="115000"/>
                        </a:lnSpc>
                        <a:spcBef>
                          <a:spcPts val="1000"/>
                        </a:spcBef>
                        <a:spcAft>
                          <a:spcPts val="0"/>
                        </a:spcAft>
                      </a:pPr>
                      <a:r>
                        <a:rPr lang="tr-TR" sz="700" b="1" dirty="0">
                          <a:effectLst/>
                          <a:latin typeface="Times New Roman"/>
                          <a:ea typeface="Times New Roman"/>
                          <a:cs typeface="Times New Roman"/>
                        </a:rPr>
                        <a:t>YIL</a:t>
                      </a:r>
                      <a:endParaRPr lang="tr-TR" sz="700" dirty="0">
                        <a:effectLst/>
                        <a:latin typeface="Calibri"/>
                        <a:ea typeface="Times New Roman"/>
                        <a:cs typeface="Times New Roman"/>
                      </a:endParaRPr>
                    </a:p>
                  </a:txBody>
                  <a:tcPr marL="37271" marR="37271" marT="0" marB="0" vert="vert27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gn="ctr">
                        <a:lnSpc>
                          <a:spcPct val="115000"/>
                        </a:lnSpc>
                        <a:spcBef>
                          <a:spcPts val="1000"/>
                        </a:spcBef>
                        <a:spcAft>
                          <a:spcPts val="0"/>
                        </a:spcAft>
                      </a:pPr>
                      <a:r>
                        <a:rPr lang="tr-TR" sz="700" b="1" dirty="0">
                          <a:effectLst/>
                          <a:latin typeface="Times New Roman"/>
                          <a:ea typeface="Times New Roman"/>
                          <a:cs typeface="Times New Roman"/>
                        </a:rPr>
                        <a:t>Cinsiyet</a:t>
                      </a:r>
                      <a:endParaRPr lang="tr-TR" sz="700" dirty="0">
                        <a:effectLst/>
                        <a:latin typeface="Calibri"/>
                        <a:ea typeface="Times New Roman"/>
                        <a:cs typeface="Times New Roman"/>
                      </a:endParaRPr>
                    </a:p>
                  </a:txBody>
                  <a:tcPr marL="37271" marR="37271"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gn="l">
                        <a:lnSpc>
                          <a:spcPct val="115000"/>
                        </a:lnSpc>
                        <a:spcBef>
                          <a:spcPts val="1000"/>
                        </a:spcBef>
                        <a:spcAft>
                          <a:spcPts val="0"/>
                        </a:spcAft>
                      </a:pPr>
                      <a:r>
                        <a:rPr lang="tr-TR" sz="700" b="1" dirty="0">
                          <a:effectLst/>
                          <a:latin typeface="Times New Roman"/>
                          <a:ea typeface="Times New Roman"/>
                          <a:cs typeface="Times New Roman"/>
                        </a:rPr>
                        <a:t>Bilişim </a:t>
                      </a:r>
                      <a:r>
                        <a:rPr lang="tr-TR" sz="700" b="1" dirty="0" smtClean="0">
                          <a:effectLst/>
                          <a:latin typeface="Times New Roman"/>
                          <a:ea typeface="Times New Roman"/>
                          <a:cs typeface="Times New Roman"/>
                        </a:rPr>
                        <a:t>Tek.</a:t>
                      </a:r>
                      <a:endParaRPr lang="tr-TR" sz="700" dirty="0">
                        <a:effectLst/>
                        <a:latin typeface="Calibri"/>
                        <a:ea typeface="Times New Roman"/>
                        <a:cs typeface="Times New Roman"/>
                      </a:endParaRPr>
                    </a:p>
                  </a:txBody>
                  <a:tcPr marL="37271" marR="37271"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gn="l">
                        <a:lnSpc>
                          <a:spcPct val="115000"/>
                        </a:lnSpc>
                        <a:spcBef>
                          <a:spcPts val="1000"/>
                        </a:spcBef>
                        <a:spcAft>
                          <a:spcPts val="0"/>
                        </a:spcAft>
                      </a:pPr>
                      <a:r>
                        <a:rPr lang="tr-TR" sz="700" b="1" dirty="0" smtClean="0">
                          <a:effectLst/>
                          <a:latin typeface="Times New Roman"/>
                          <a:ea typeface="Times New Roman"/>
                          <a:cs typeface="Times New Roman"/>
                        </a:rPr>
                        <a:t>Endüstriyel</a:t>
                      </a:r>
                      <a:r>
                        <a:rPr lang="tr-TR" sz="700" b="1" baseline="0" dirty="0" smtClean="0">
                          <a:effectLst/>
                          <a:latin typeface="Times New Roman"/>
                          <a:ea typeface="Times New Roman"/>
                          <a:cs typeface="Times New Roman"/>
                        </a:rPr>
                        <a:t> </a:t>
                      </a:r>
                      <a:r>
                        <a:rPr lang="tr-TR" sz="700" b="1" dirty="0" smtClean="0">
                          <a:effectLst/>
                          <a:latin typeface="Times New Roman"/>
                          <a:ea typeface="Times New Roman"/>
                          <a:cs typeface="Times New Roman"/>
                        </a:rPr>
                        <a:t>Otomasyon</a:t>
                      </a:r>
                      <a:endParaRPr lang="tr-TR" sz="700" dirty="0">
                        <a:effectLst/>
                        <a:latin typeface="Calibri"/>
                        <a:ea typeface="Times New Roman"/>
                        <a:cs typeface="Times New Roman"/>
                      </a:endParaRPr>
                    </a:p>
                  </a:txBody>
                  <a:tcPr marL="37271" marR="37271"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gn="l">
                        <a:lnSpc>
                          <a:spcPct val="115000"/>
                        </a:lnSpc>
                        <a:spcBef>
                          <a:spcPts val="1000"/>
                        </a:spcBef>
                        <a:spcAft>
                          <a:spcPts val="0"/>
                        </a:spcAft>
                      </a:pPr>
                      <a:r>
                        <a:rPr lang="tr-TR" sz="700" b="1" dirty="0">
                          <a:effectLst/>
                          <a:latin typeface="Times New Roman"/>
                          <a:ea typeface="Times New Roman"/>
                          <a:cs typeface="Times New Roman"/>
                        </a:rPr>
                        <a:t>Elektrik-Elektronik </a:t>
                      </a:r>
                      <a:r>
                        <a:rPr lang="tr-TR" sz="700" b="1" dirty="0" smtClean="0">
                          <a:effectLst/>
                          <a:latin typeface="Times New Roman"/>
                          <a:ea typeface="Times New Roman"/>
                          <a:cs typeface="Times New Roman"/>
                        </a:rPr>
                        <a:t>Tek.</a:t>
                      </a:r>
                      <a:endParaRPr lang="tr-TR" sz="700" dirty="0">
                        <a:effectLst/>
                        <a:latin typeface="Calibri"/>
                        <a:ea typeface="Times New Roman"/>
                        <a:cs typeface="Times New Roman"/>
                      </a:endParaRPr>
                    </a:p>
                  </a:txBody>
                  <a:tcPr marL="37271" marR="37271"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gn="l">
                        <a:lnSpc>
                          <a:spcPct val="115000"/>
                        </a:lnSpc>
                        <a:spcBef>
                          <a:spcPts val="1000"/>
                        </a:spcBef>
                        <a:spcAft>
                          <a:spcPts val="0"/>
                        </a:spcAft>
                      </a:pPr>
                      <a:r>
                        <a:rPr lang="tr-TR" sz="700" b="1" dirty="0">
                          <a:effectLst/>
                          <a:latin typeface="Times New Roman"/>
                          <a:ea typeface="Times New Roman"/>
                          <a:cs typeface="Times New Roman"/>
                        </a:rPr>
                        <a:t>Giyim Üretim</a:t>
                      </a:r>
                      <a:endParaRPr lang="tr-TR" sz="700" dirty="0">
                        <a:effectLst/>
                        <a:latin typeface="Calibri"/>
                        <a:ea typeface="Times New Roman"/>
                        <a:cs typeface="Times New Roman"/>
                      </a:endParaRPr>
                    </a:p>
                  </a:txBody>
                  <a:tcPr marL="37271" marR="37271"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gn="l">
                        <a:lnSpc>
                          <a:spcPct val="115000"/>
                        </a:lnSpc>
                        <a:spcBef>
                          <a:spcPts val="1000"/>
                        </a:spcBef>
                        <a:spcAft>
                          <a:spcPts val="0"/>
                        </a:spcAft>
                      </a:pPr>
                      <a:r>
                        <a:rPr lang="tr-TR" sz="700" b="1" dirty="0">
                          <a:effectLst/>
                          <a:latin typeface="Times New Roman"/>
                          <a:ea typeface="Times New Roman"/>
                          <a:cs typeface="Times New Roman"/>
                        </a:rPr>
                        <a:t>Muhasebe Finansman</a:t>
                      </a:r>
                      <a:endParaRPr lang="tr-TR" sz="700" dirty="0">
                        <a:effectLst/>
                        <a:latin typeface="Calibri"/>
                        <a:ea typeface="Times New Roman"/>
                        <a:cs typeface="Times New Roman"/>
                      </a:endParaRPr>
                    </a:p>
                  </a:txBody>
                  <a:tcPr marL="37271" marR="37271"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gn="l">
                        <a:lnSpc>
                          <a:spcPct val="115000"/>
                        </a:lnSpc>
                        <a:spcBef>
                          <a:spcPts val="1000"/>
                        </a:spcBef>
                        <a:spcAft>
                          <a:spcPts val="0"/>
                        </a:spcAft>
                      </a:pPr>
                      <a:r>
                        <a:rPr lang="tr-TR" sz="700" b="1" dirty="0">
                          <a:effectLst/>
                          <a:latin typeface="Times New Roman"/>
                          <a:ea typeface="Times New Roman"/>
                          <a:cs typeface="Times New Roman"/>
                        </a:rPr>
                        <a:t>Kimya Teknolojisi</a:t>
                      </a:r>
                      <a:endParaRPr lang="tr-TR" sz="700" dirty="0">
                        <a:effectLst/>
                        <a:latin typeface="Calibri"/>
                        <a:ea typeface="Times New Roman"/>
                        <a:cs typeface="Times New Roman"/>
                      </a:endParaRPr>
                    </a:p>
                  </a:txBody>
                  <a:tcPr marL="37271" marR="37271" marT="0" marB="0" vert="vert27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gn="l">
                        <a:lnSpc>
                          <a:spcPct val="115000"/>
                        </a:lnSpc>
                        <a:spcBef>
                          <a:spcPts val="1000"/>
                        </a:spcBef>
                        <a:spcAft>
                          <a:spcPts val="0"/>
                        </a:spcAft>
                      </a:pPr>
                      <a:r>
                        <a:rPr lang="tr-TR" sz="700" b="1" dirty="0">
                          <a:effectLst/>
                          <a:latin typeface="Times New Roman"/>
                          <a:ea typeface="Times New Roman"/>
                          <a:cs typeface="Times New Roman"/>
                        </a:rPr>
                        <a:t>İnşaat Teknolojisi</a:t>
                      </a:r>
                      <a:endParaRPr lang="tr-TR" sz="700" dirty="0">
                        <a:effectLst/>
                        <a:latin typeface="Calibri"/>
                        <a:ea typeface="Times New Roman"/>
                        <a:cs typeface="Times New Roman"/>
                      </a:endParaRPr>
                    </a:p>
                  </a:txBody>
                  <a:tcPr marL="37271" marR="37271" marT="0" marB="0" vert="vert27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r>
              <a:tr h="149882">
                <a:tc rowSpan="3">
                  <a:txBody>
                    <a:bodyPr/>
                    <a:lstStyle/>
                    <a:p>
                      <a:pPr algn="ctr">
                        <a:lnSpc>
                          <a:spcPct val="115000"/>
                        </a:lnSpc>
                        <a:spcBef>
                          <a:spcPts val="1000"/>
                        </a:spcBef>
                        <a:spcAft>
                          <a:spcPts val="0"/>
                        </a:spcAft>
                      </a:pPr>
                      <a:r>
                        <a:rPr lang="tr-TR" sz="700" b="1">
                          <a:effectLst/>
                          <a:latin typeface="Times New Roman"/>
                          <a:ea typeface="Times New Roman"/>
                          <a:cs typeface="Times New Roman"/>
                        </a:rPr>
                        <a:t>2014-2015</a:t>
                      </a:r>
                      <a:endParaRPr lang="tr-TR" sz="700">
                        <a:effectLst/>
                        <a:latin typeface="Calibri"/>
                        <a:ea typeface="Times New Roman"/>
                        <a:cs typeface="Times New Roman"/>
                      </a:endParaRPr>
                    </a:p>
                  </a:txBody>
                  <a:tcPr marL="37271" marR="3727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K</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12</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4</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r>
              <a:tr h="149882">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E</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25</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5</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8</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r>
              <a:tr h="213784">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TOPLAM</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37</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11</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12</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r>
              <a:tr h="149882">
                <a:tc rowSpan="3">
                  <a:txBody>
                    <a:bodyPr/>
                    <a:lstStyle/>
                    <a:p>
                      <a:pPr algn="ctr">
                        <a:lnSpc>
                          <a:spcPct val="115000"/>
                        </a:lnSpc>
                        <a:spcBef>
                          <a:spcPts val="1000"/>
                        </a:spcBef>
                        <a:spcAft>
                          <a:spcPts val="0"/>
                        </a:spcAft>
                      </a:pPr>
                      <a:r>
                        <a:rPr lang="tr-TR" sz="700" b="1">
                          <a:effectLst/>
                          <a:latin typeface="Times New Roman"/>
                          <a:ea typeface="Times New Roman"/>
                          <a:cs typeface="Times New Roman"/>
                        </a:rPr>
                        <a:t>2015-2016</a:t>
                      </a:r>
                      <a:endParaRPr lang="tr-TR" sz="700">
                        <a:effectLst/>
                        <a:latin typeface="Calibri"/>
                        <a:ea typeface="Times New Roman"/>
                        <a:cs typeface="Times New Roman"/>
                      </a:endParaRPr>
                    </a:p>
                  </a:txBody>
                  <a:tcPr marL="37271" marR="3727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K</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4</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4</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5</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11</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149882">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E</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14</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30</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63</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5</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12</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10</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213784">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TOPLAM</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18</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34</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68</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11</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23</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149882">
                <a:tc rowSpan="3">
                  <a:txBody>
                    <a:bodyPr/>
                    <a:lstStyle/>
                    <a:p>
                      <a:pPr algn="ctr">
                        <a:lnSpc>
                          <a:spcPct val="115000"/>
                        </a:lnSpc>
                        <a:spcBef>
                          <a:spcPts val="1000"/>
                        </a:spcBef>
                        <a:spcAft>
                          <a:spcPts val="0"/>
                        </a:spcAft>
                      </a:pPr>
                      <a:r>
                        <a:rPr lang="tr-TR" sz="700" b="1">
                          <a:effectLst/>
                          <a:latin typeface="Times New Roman"/>
                          <a:ea typeface="Times New Roman"/>
                          <a:cs typeface="Times New Roman"/>
                        </a:rPr>
                        <a:t>2016-2017</a:t>
                      </a:r>
                      <a:endParaRPr lang="tr-TR" sz="700">
                        <a:effectLst/>
                        <a:latin typeface="Calibri"/>
                        <a:ea typeface="Times New Roman"/>
                        <a:cs typeface="Times New Roman"/>
                      </a:endParaRPr>
                    </a:p>
                  </a:txBody>
                  <a:tcPr marL="37271" marR="3727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K</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3</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7</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6</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24</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r>
              <a:tr h="147443">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E</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12</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42</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76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5</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25</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19</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13784">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TOPLAM</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15</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dirty="0">
                          <a:effectLst/>
                          <a:latin typeface="Times New Roman"/>
                          <a:ea typeface="Times New Roman"/>
                          <a:cs typeface="Times New Roman"/>
                        </a:rPr>
                        <a:t>49</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dirty="0">
                          <a:effectLst/>
                          <a:latin typeface="Times New Roman"/>
                          <a:ea typeface="Times New Roman"/>
                          <a:cs typeface="Times New Roman"/>
                        </a:rPr>
                        <a:t>82</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11</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31</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43</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47443">
                <a:tc rowSpan="3">
                  <a:txBody>
                    <a:bodyPr/>
                    <a:lstStyle/>
                    <a:p>
                      <a:pPr algn="ctr">
                        <a:lnSpc>
                          <a:spcPct val="115000"/>
                        </a:lnSpc>
                        <a:spcBef>
                          <a:spcPts val="1000"/>
                        </a:spcBef>
                        <a:spcAft>
                          <a:spcPts val="0"/>
                        </a:spcAft>
                      </a:pPr>
                      <a:r>
                        <a:rPr lang="tr-TR" sz="700" b="1">
                          <a:effectLst/>
                          <a:latin typeface="Times New Roman"/>
                          <a:ea typeface="Times New Roman"/>
                          <a:cs typeface="Times New Roman"/>
                        </a:rPr>
                        <a:t>2017-2018</a:t>
                      </a:r>
                      <a:endParaRPr lang="tr-TR" sz="700">
                        <a:effectLst/>
                        <a:latin typeface="Calibri"/>
                        <a:ea typeface="Times New Roman"/>
                        <a:cs typeface="Times New Roman"/>
                      </a:endParaRPr>
                    </a:p>
                  </a:txBody>
                  <a:tcPr marL="37271" marR="3727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K</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5</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11</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9</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4</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32</a:t>
                      </a:r>
                      <a:endParaRPr lang="tr-TR" sz="80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a:t>
                      </a:r>
                      <a:endParaRPr lang="tr-TR" sz="80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r>
              <a:tr h="147443">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E</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28</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56</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114</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12</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25</a:t>
                      </a:r>
                      <a:endParaRPr lang="tr-TR" sz="80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12</a:t>
                      </a:r>
                      <a:endParaRPr lang="tr-TR" sz="80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r>
              <a:tr h="213784">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TOPLAM</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33</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67</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b="1" dirty="0">
                          <a:effectLst/>
                          <a:latin typeface="Times New Roman"/>
                          <a:ea typeface="Times New Roman"/>
                          <a:cs typeface="Times New Roman"/>
                        </a:rPr>
                        <a:t>123</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b="1" dirty="0">
                          <a:effectLst/>
                          <a:latin typeface="Times New Roman"/>
                          <a:ea typeface="Times New Roman"/>
                          <a:cs typeface="Times New Roman"/>
                        </a:rPr>
                        <a:t>16</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b="1" dirty="0">
                          <a:effectLst/>
                          <a:latin typeface="Times New Roman"/>
                          <a:ea typeface="Times New Roman"/>
                          <a:cs typeface="Times New Roman"/>
                        </a:rPr>
                        <a:t>57</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13</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r>
              <a:tr h="147443">
                <a:tc rowSpan="3">
                  <a:txBody>
                    <a:bodyPr/>
                    <a:lstStyle/>
                    <a:p>
                      <a:pPr algn="ctr">
                        <a:lnSpc>
                          <a:spcPct val="115000"/>
                        </a:lnSpc>
                        <a:spcBef>
                          <a:spcPts val="1000"/>
                        </a:spcBef>
                        <a:spcAft>
                          <a:spcPts val="0"/>
                        </a:spcAft>
                      </a:pPr>
                      <a:r>
                        <a:rPr lang="tr-TR" sz="700" b="1" dirty="0">
                          <a:effectLst/>
                          <a:latin typeface="Times New Roman"/>
                          <a:ea typeface="Times New Roman"/>
                          <a:cs typeface="Times New Roman"/>
                        </a:rPr>
                        <a:t>2018-2019</a:t>
                      </a:r>
                      <a:endParaRPr lang="tr-TR" sz="700" dirty="0">
                        <a:effectLst/>
                        <a:latin typeface="Calibri"/>
                        <a:ea typeface="Times New Roman"/>
                        <a:cs typeface="Times New Roman"/>
                      </a:endParaRPr>
                    </a:p>
                  </a:txBody>
                  <a:tcPr marL="37271" marR="3727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K</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7</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5</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1</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28</a:t>
                      </a:r>
                      <a:endParaRPr lang="tr-TR" sz="80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a:t>
                      </a:r>
                      <a:endParaRPr lang="tr-TR" sz="800" dirty="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r>
              <a:tr h="147443">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E</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36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71</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9</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18</a:t>
                      </a:r>
                      <a:endParaRPr lang="tr-TR" sz="800" dirty="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a:t>
                      </a:r>
                      <a:endParaRPr lang="tr-TR" sz="800" dirty="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13784">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TOPLAM</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43</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31</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77</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10</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46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800" b="1" dirty="0">
                          <a:effectLst/>
                          <a:latin typeface="Times New Roman"/>
                          <a:ea typeface="Times New Roman"/>
                          <a:cs typeface="Times New Roman"/>
                        </a:rPr>
                        <a:t>-</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47443">
                <a:tc rowSpan="3">
                  <a:txBody>
                    <a:bodyPr/>
                    <a:lstStyle/>
                    <a:p>
                      <a:pPr algn="ctr">
                        <a:lnSpc>
                          <a:spcPct val="115000"/>
                        </a:lnSpc>
                        <a:spcBef>
                          <a:spcPts val="1000"/>
                        </a:spcBef>
                        <a:spcAft>
                          <a:spcPts val="0"/>
                        </a:spcAft>
                      </a:pPr>
                      <a:r>
                        <a:rPr lang="tr-TR" sz="700" b="1" dirty="0">
                          <a:effectLst/>
                          <a:latin typeface="Times New Roman"/>
                          <a:ea typeface="Times New Roman"/>
                          <a:cs typeface="Times New Roman"/>
                        </a:rPr>
                        <a:t>2019-2020</a:t>
                      </a:r>
                      <a:endParaRPr lang="tr-TR" sz="700" dirty="0">
                        <a:effectLst/>
                        <a:latin typeface="Calibri"/>
                        <a:ea typeface="Times New Roman"/>
                        <a:cs typeface="Times New Roman"/>
                      </a:endParaRPr>
                    </a:p>
                  </a:txBody>
                  <a:tcPr marL="37271" marR="3727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700" b="1" dirty="0">
                          <a:effectLst/>
                          <a:latin typeface="Times New Roman"/>
                          <a:ea typeface="Times New Roman"/>
                          <a:cs typeface="Times New Roman"/>
                        </a:rPr>
                        <a:t>K</a:t>
                      </a:r>
                      <a:endParaRPr lang="tr-TR" sz="7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7</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25</a:t>
                      </a:r>
                      <a:endParaRPr lang="tr-TR" sz="80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a:t>
                      </a:r>
                      <a:endParaRPr lang="tr-TR" sz="800" dirty="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r>
              <a:tr h="147443">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E</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22</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50</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3</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a:effectLst/>
                          <a:latin typeface="Times New Roman"/>
                          <a:ea typeface="Times New Roman"/>
                          <a:cs typeface="Times New Roman"/>
                        </a:rPr>
                        <a:t>12</a:t>
                      </a:r>
                      <a:endParaRPr lang="tr-TR" sz="80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ctr">
                        <a:lnSpc>
                          <a:spcPct val="115000"/>
                        </a:lnSpc>
                        <a:spcBef>
                          <a:spcPts val="1000"/>
                        </a:spcBef>
                        <a:spcAft>
                          <a:spcPts val="0"/>
                        </a:spcAft>
                      </a:pPr>
                      <a:r>
                        <a:rPr lang="tr-TR" sz="800" dirty="0">
                          <a:effectLst/>
                          <a:latin typeface="Times New Roman"/>
                          <a:ea typeface="Times New Roman"/>
                          <a:cs typeface="Times New Roman"/>
                        </a:rPr>
                        <a:t>-</a:t>
                      </a:r>
                      <a:endParaRPr lang="tr-TR" sz="800" dirty="0">
                        <a:effectLst/>
                        <a:latin typeface="Calibri"/>
                        <a:ea typeface="Times New Roman"/>
                        <a:cs typeface="Times New Roman"/>
                      </a:endParaRPr>
                    </a:p>
                  </a:txBody>
                  <a:tcPr marL="37271" marR="37271"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147443">
                <a:tc vMerge="1">
                  <a:txBody>
                    <a:bodyPr/>
                    <a:lstStyle/>
                    <a:p>
                      <a:endParaRPr lang="tr-TR"/>
                    </a:p>
                  </a:txBody>
                  <a:tcPr/>
                </a:tc>
                <a:tc>
                  <a:txBody>
                    <a:bodyPr/>
                    <a:lstStyle/>
                    <a:p>
                      <a:pPr algn="ctr">
                        <a:lnSpc>
                          <a:spcPct val="115000"/>
                        </a:lnSpc>
                        <a:spcBef>
                          <a:spcPts val="1000"/>
                        </a:spcBef>
                        <a:spcAft>
                          <a:spcPts val="0"/>
                        </a:spcAft>
                      </a:pPr>
                      <a:r>
                        <a:rPr lang="tr-TR" sz="700" b="1">
                          <a:effectLst/>
                          <a:latin typeface="Times New Roman"/>
                          <a:ea typeface="Times New Roman"/>
                          <a:cs typeface="Times New Roman"/>
                        </a:rPr>
                        <a:t>TOPLAM</a:t>
                      </a:r>
                      <a:endParaRPr lang="tr-TR" sz="7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33</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28</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56</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4</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b="1">
                          <a:effectLst/>
                          <a:latin typeface="Times New Roman"/>
                          <a:ea typeface="Times New Roman"/>
                          <a:cs typeface="Times New Roman"/>
                        </a:rPr>
                        <a:t>37</a:t>
                      </a:r>
                      <a:endParaRPr lang="tr-TR" sz="80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800" b="1" dirty="0">
                          <a:effectLst/>
                          <a:latin typeface="Times New Roman"/>
                          <a:ea typeface="Times New Roman"/>
                          <a:cs typeface="Times New Roman"/>
                        </a:rPr>
                        <a:t>-</a:t>
                      </a:r>
                      <a:endParaRPr lang="tr-TR" sz="800" dirty="0">
                        <a:effectLst/>
                        <a:latin typeface="Calibri"/>
                        <a:ea typeface="Times New Roman"/>
                        <a:cs typeface="Times New Roman"/>
                      </a:endParaRPr>
                    </a:p>
                  </a:txBody>
                  <a:tcPr marL="37271" marR="3727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56096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18</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155926"/>
            <a:ext cx="9137651"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10" name="Grafik 9"/>
          <p:cNvGraphicFramePr/>
          <p:nvPr>
            <p:extLst>
              <p:ext uri="{D42A27DB-BD31-4B8C-83A1-F6EECF244321}">
                <p14:modId xmlns:p14="http://schemas.microsoft.com/office/powerpoint/2010/main" val="4206376285"/>
              </p:ext>
            </p:extLst>
          </p:nvPr>
        </p:nvGraphicFramePr>
        <p:xfrm>
          <a:off x="1533351" y="1207554"/>
          <a:ext cx="5783254" cy="35964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284362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19</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Dikdörtgen 9"/>
          <p:cNvSpPr/>
          <p:nvPr/>
        </p:nvSpPr>
        <p:spPr>
          <a:xfrm>
            <a:off x="0" y="4155926"/>
            <a:ext cx="9137651"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5" name="Tablo 4"/>
          <p:cNvGraphicFramePr>
            <a:graphicFrameLocks noGrp="1"/>
          </p:cNvGraphicFramePr>
          <p:nvPr>
            <p:extLst>
              <p:ext uri="{D42A27DB-BD31-4B8C-83A1-F6EECF244321}">
                <p14:modId xmlns:p14="http://schemas.microsoft.com/office/powerpoint/2010/main" val="3312773423"/>
              </p:ext>
            </p:extLst>
          </p:nvPr>
        </p:nvGraphicFramePr>
        <p:xfrm>
          <a:off x="1331640" y="1275606"/>
          <a:ext cx="6095999" cy="1044575"/>
        </p:xfrm>
        <a:graphic>
          <a:graphicData uri="http://schemas.openxmlformats.org/drawingml/2006/table">
            <a:tbl>
              <a:tblPr firstRow="1" firstCol="1" lastRow="1" lastCol="1" bandRow="1" bandCol="1"/>
              <a:tblGrid>
                <a:gridCol w="512125"/>
                <a:gridCol w="514663"/>
                <a:gridCol w="514663"/>
                <a:gridCol w="514663"/>
                <a:gridCol w="514663"/>
                <a:gridCol w="556547"/>
                <a:gridCol w="449934"/>
                <a:gridCol w="539413"/>
                <a:gridCol w="475953"/>
                <a:gridCol w="513394"/>
                <a:gridCol w="449934"/>
                <a:gridCol w="540047"/>
              </a:tblGrid>
              <a:tr h="252095">
                <a:tc gridSpan="12">
                  <a:txBody>
                    <a:bodyPr/>
                    <a:lstStyle/>
                    <a:p>
                      <a:pPr algn="ctr">
                        <a:lnSpc>
                          <a:spcPct val="115000"/>
                        </a:lnSpc>
                        <a:spcBef>
                          <a:spcPts val="1000"/>
                        </a:spcBef>
                        <a:spcAft>
                          <a:spcPts val="1000"/>
                        </a:spcAft>
                      </a:pPr>
                      <a:r>
                        <a:rPr lang="tr-TR" sz="1000" b="1">
                          <a:effectLst/>
                          <a:latin typeface="Times New Roman"/>
                          <a:ea typeface="Times New Roman"/>
                          <a:cs typeface="Times New Roman"/>
                        </a:rPr>
                        <a:t>Cinsiyete Göre Öğrenci Sayıları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CC99"/>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6700">
                <a:tc grid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2014-2015</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hMerge="1">
                  <a:txBody>
                    <a:bodyPr/>
                    <a:lstStyle/>
                    <a:p>
                      <a:endParaRPr lang="tr-TR"/>
                    </a:p>
                  </a:txBody>
                  <a:tcPr/>
                </a:tc>
                <a:tc grid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2015-2016</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hMerge="1">
                  <a:txBody>
                    <a:bodyPr/>
                    <a:lstStyle/>
                    <a:p>
                      <a:endParaRPr lang="tr-TR"/>
                    </a:p>
                  </a:txBody>
                  <a:tcPr/>
                </a:tc>
                <a:tc grid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2016-2017</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hMerge="1">
                  <a:txBody>
                    <a:bodyPr/>
                    <a:lstStyle/>
                    <a:p>
                      <a:endParaRPr lang="tr-TR"/>
                    </a:p>
                  </a:txBody>
                  <a:tcPr/>
                </a:tc>
                <a:tc grid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2017-2018</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hMerge="1">
                  <a:txBody>
                    <a:bodyPr/>
                    <a:lstStyle/>
                    <a:p>
                      <a:endParaRPr lang="tr-TR"/>
                    </a:p>
                  </a:txBody>
                  <a:tcPr/>
                </a:tc>
                <a:tc gridSpan="2">
                  <a:txBody>
                    <a:bodyPr/>
                    <a:lstStyle/>
                    <a:p>
                      <a:pPr algn="ctr">
                        <a:lnSpc>
                          <a:spcPct val="115000"/>
                        </a:lnSpc>
                        <a:spcBef>
                          <a:spcPts val="1000"/>
                        </a:spcBef>
                        <a:spcAft>
                          <a:spcPts val="1000"/>
                        </a:spcAft>
                      </a:pPr>
                      <a:r>
                        <a:rPr lang="tr-TR" sz="1000" b="1">
                          <a:effectLst/>
                          <a:latin typeface="Times New Roman"/>
                          <a:ea typeface="Times New Roman"/>
                          <a:cs typeface="Times New Roman"/>
                        </a:rPr>
                        <a:t>2018-2019</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hMerge="1">
                  <a:txBody>
                    <a:bodyPr/>
                    <a:lstStyle/>
                    <a:p>
                      <a:endParaRPr lang="tr-TR"/>
                    </a:p>
                  </a:txBody>
                  <a:tcPr/>
                </a:tc>
                <a:tc gridSpan="2">
                  <a:txBody>
                    <a:bodyPr/>
                    <a:lstStyle/>
                    <a:p>
                      <a:pPr algn="ctr">
                        <a:lnSpc>
                          <a:spcPct val="115000"/>
                        </a:lnSpc>
                        <a:spcBef>
                          <a:spcPts val="1000"/>
                        </a:spcBef>
                        <a:spcAft>
                          <a:spcPts val="1000"/>
                        </a:spcAft>
                      </a:pPr>
                      <a:r>
                        <a:rPr lang="tr-TR" sz="1000" b="1">
                          <a:effectLst/>
                          <a:latin typeface="Times New Roman"/>
                          <a:ea typeface="Times New Roman"/>
                          <a:cs typeface="Times New Roman"/>
                        </a:rPr>
                        <a:t>2019-2020</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hMerge="1">
                  <a:txBody>
                    <a:bodyPr/>
                    <a:lstStyle/>
                    <a:p>
                      <a:endParaRPr lang="tr-TR"/>
                    </a:p>
                  </a:txBody>
                  <a:tcPr/>
                </a:tc>
              </a:tr>
              <a:tr h="167640">
                <a:tc>
                  <a:txBody>
                    <a:bodyPr/>
                    <a:lstStyle/>
                    <a:p>
                      <a:pPr algn="ctr">
                        <a:lnSpc>
                          <a:spcPct val="115000"/>
                        </a:lnSpc>
                        <a:spcBef>
                          <a:spcPts val="1000"/>
                        </a:spcBef>
                        <a:spcAft>
                          <a:spcPts val="0"/>
                        </a:spcAf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K</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E</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r>
              <a:tr h="167640">
                <a:tc>
                  <a:txBody>
                    <a:bodyPr/>
                    <a:lstStyle/>
                    <a:p>
                      <a:pPr algn="ctr">
                        <a:lnSpc>
                          <a:spcPct val="115000"/>
                        </a:lnSpc>
                        <a:spcBef>
                          <a:spcPts val="1000"/>
                        </a:spcBef>
                        <a:spcAft>
                          <a:spcPts val="0"/>
                        </a:spcAft>
                      </a:pPr>
                      <a:r>
                        <a:rPr lang="tr-TR" sz="1000">
                          <a:effectLst/>
                          <a:latin typeface="Times New Roman"/>
                          <a:ea typeface="Times New Roman"/>
                          <a:cs typeface="Times New Roman"/>
                        </a:rPr>
                        <a:t>62</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175</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72</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l">
                        <a:lnSpc>
                          <a:spcPct val="115000"/>
                        </a:lnSpc>
                        <a:spcBef>
                          <a:spcPts val="1000"/>
                        </a:spcBef>
                        <a:spcAft>
                          <a:spcPts val="0"/>
                        </a:spcAft>
                      </a:pPr>
                      <a:r>
                        <a:rPr lang="tr-TR" sz="1000">
                          <a:effectLst/>
                          <a:latin typeface="Times New Roman"/>
                          <a:ea typeface="Times New Roman"/>
                          <a:cs typeface="Times New Roman"/>
                        </a:rPr>
                        <a:t>239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75</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252</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l">
                        <a:lnSpc>
                          <a:spcPct val="115000"/>
                        </a:lnSpc>
                        <a:spcBef>
                          <a:spcPts val="1000"/>
                        </a:spcBef>
                        <a:spcAft>
                          <a:spcPts val="0"/>
                        </a:spcAft>
                      </a:pPr>
                      <a:r>
                        <a:rPr lang="tr-TR" sz="1000">
                          <a:effectLst/>
                          <a:latin typeface="Times New Roman"/>
                          <a:ea typeface="Times New Roman"/>
                          <a:cs typeface="Times New Roman"/>
                        </a:rPr>
                        <a:t>81</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l">
                        <a:lnSpc>
                          <a:spcPct val="115000"/>
                        </a:lnSpc>
                        <a:spcBef>
                          <a:spcPts val="1000"/>
                        </a:spcBef>
                        <a:spcAft>
                          <a:spcPts val="0"/>
                        </a:spcAft>
                      </a:pPr>
                      <a:r>
                        <a:rPr lang="tr-TR" sz="1000">
                          <a:effectLst/>
                          <a:latin typeface="Times New Roman"/>
                          <a:ea typeface="Times New Roman"/>
                          <a:cs typeface="Times New Roman"/>
                        </a:rPr>
                        <a:t>298</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l">
                        <a:lnSpc>
                          <a:spcPct val="115000"/>
                        </a:lnSpc>
                        <a:spcBef>
                          <a:spcPts val="1000"/>
                        </a:spcBef>
                        <a:spcAft>
                          <a:spcPts val="0"/>
                        </a:spcAft>
                      </a:pPr>
                      <a:r>
                        <a:rPr lang="tr-TR" sz="1000">
                          <a:effectLst/>
                          <a:latin typeface="Times New Roman"/>
                          <a:ea typeface="Times New Roman"/>
                          <a:cs typeface="Times New Roman"/>
                        </a:rPr>
                        <a:t>71</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210</a:t>
                      </a:r>
                      <a:endParaRPr lang="tr-TR" sz="1000">
                        <a:effectLst/>
                        <a:latin typeface="Calibri"/>
                        <a:ea typeface="Times New Roman"/>
                        <a:cs typeface="Times New Roman"/>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54</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182</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165100">
                <a:tc gridSpan="2">
                  <a:txBody>
                    <a:bodyPr/>
                    <a:lstStyle/>
                    <a:p>
                      <a:pPr algn="ctr">
                        <a:lnSpc>
                          <a:spcPct val="115000"/>
                        </a:lnSpc>
                        <a:spcBef>
                          <a:spcPts val="1000"/>
                        </a:spcBef>
                        <a:spcAft>
                          <a:spcPts val="0"/>
                        </a:spcAft>
                      </a:pPr>
                      <a:r>
                        <a:rPr lang="tr-TR" sz="1000" b="1">
                          <a:effectLst/>
                          <a:latin typeface="Times New Roman"/>
                          <a:ea typeface="Times New Roman"/>
                          <a:cs typeface="Times New Roman"/>
                        </a:rPr>
                        <a:t>237</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CD6BA"/>
                    </a:solidFill>
                  </a:tcPr>
                </a:tc>
                <a:tc hMerge="1">
                  <a:txBody>
                    <a:bodyPr/>
                    <a:lstStyle/>
                    <a:p>
                      <a:endParaRPr lang="tr-TR"/>
                    </a:p>
                  </a:txBody>
                  <a:tcPr/>
                </a:tc>
                <a:tc gridSpan="2">
                  <a:txBody>
                    <a:bodyPr/>
                    <a:lstStyle/>
                    <a:p>
                      <a:pPr algn="ctr">
                        <a:lnSpc>
                          <a:spcPct val="115000"/>
                        </a:lnSpc>
                        <a:spcBef>
                          <a:spcPts val="1000"/>
                        </a:spcBef>
                        <a:spcAft>
                          <a:spcPts val="0"/>
                        </a:spcAft>
                      </a:pPr>
                      <a:r>
                        <a:rPr lang="tr-TR" sz="1000" b="1">
                          <a:effectLst/>
                          <a:latin typeface="Times New Roman"/>
                          <a:ea typeface="Times New Roman"/>
                          <a:cs typeface="Times New Roman"/>
                        </a:rPr>
                        <a:t>311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CD6BA"/>
                    </a:solidFill>
                  </a:tcPr>
                </a:tc>
                <a:tc hMerge="1">
                  <a:txBody>
                    <a:bodyPr/>
                    <a:lstStyle/>
                    <a:p>
                      <a:endParaRPr lang="tr-TR"/>
                    </a:p>
                  </a:txBody>
                  <a:tcPr/>
                </a:tc>
                <a:tc gridSpan="2">
                  <a:txBody>
                    <a:bodyPr/>
                    <a:lstStyle/>
                    <a:p>
                      <a:pPr algn="ctr">
                        <a:lnSpc>
                          <a:spcPct val="115000"/>
                        </a:lnSpc>
                        <a:spcBef>
                          <a:spcPts val="1000"/>
                        </a:spcBef>
                        <a:spcAft>
                          <a:spcPts val="0"/>
                        </a:spcAft>
                      </a:pPr>
                      <a:r>
                        <a:rPr lang="tr-TR" sz="1000" b="1">
                          <a:effectLst/>
                          <a:latin typeface="Times New Roman"/>
                          <a:ea typeface="Times New Roman"/>
                          <a:cs typeface="Times New Roman"/>
                        </a:rPr>
                        <a:t>327</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CD6BA"/>
                    </a:solidFill>
                  </a:tcPr>
                </a:tc>
                <a:tc hMerge="1">
                  <a:txBody>
                    <a:bodyPr/>
                    <a:lstStyle/>
                    <a:p>
                      <a:endParaRPr lang="tr-TR"/>
                    </a:p>
                  </a:txBody>
                  <a:tcPr/>
                </a:tc>
                <a:tc gridSpan="2">
                  <a:txBody>
                    <a:bodyPr/>
                    <a:lstStyle/>
                    <a:p>
                      <a:pPr algn="ctr">
                        <a:lnSpc>
                          <a:spcPct val="115000"/>
                        </a:lnSpc>
                        <a:spcBef>
                          <a:spcPts val="1000"/>
                        </a:spcBef>
                        <a:spcAft>
                          <a:spcPts val="0"/>
                        </a:spcAft>
                      </a:pPr>
                      <a:r>
                        <a:rPr lang="tr-TR" sz="1000" b="1">
                          <a:effectLst/>
                          <a:latin typeface="Times New Roman"/>
                          <a:ea typeface="Times New Roman"/>
                          <a:cs typeface="Times New Roman"/>
                        </a:rPr>
                        <a:t>379</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CD6BA"/>
                    </a:solidFill>
                  </a:tcPr>
                </a:tc>
                <a:tc hMerge="1">
                  <a:txBody>
                    <a:bodyPr/>
                    <a:lstStyle/>
                    <a:p>
                      <a:endParaRPr lang="tr-TR"/>
                    </a:p>
                  </a:txBody>
                  <a:tcPr/>
                </a:tc>
                <a:tc gridSpan="2">
                  <a:txBody>
                    <a:bodyPr/>
                    <a:lstStyle/>
                    <a:p>
                      <a:pPr algn="ctr">
                        <a:lnSpc>
                          <a:spcPct val="115000"/>
                        </a:lnSpc>
                        <a:spcBef>
                          <a:spcPts val="1000"/>
                        </a:spcBef>
                        <a:spcAft>
                          <a:spcPts val="0"/>
                        </a:spcAft>
                      </a:pPr>
                      <a:r>
                        <a:rPr lang="tr-TR" sz="1000" b="1">
                          <a:effectLst/>
                          <a:latin typeface="Times New Roman"/>
                          <a:ea typeface="Times New Roman"/>
                          <a:cs typeface="Times New Roman"/>
                        </a:rPr>
                        <a:t>281</a:t>
                      </a:r>
                      <a:endParaRPr lang="tr-TR" sz="100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CD6BA"/>
                    </a:solidFill>
                  </a:tcPr>
                </a:tc>
                <a:tc hMerge="1">
                  <a:txBody>
                    <a:bodyPr/>
                    <a:lstStyle/>
                    <a:p>
                      <a:endParaRPr lang="tr-TR"/>
                    </a:p>
                  </a:txBody>
                  <a:tcPr/>
                </a:tc>
                <a:tc gridSpan="2">
                  <a:txBody>
                    <a:bodyPr/>
                    <a:lstStyle/>
                    <a:p>
                      <a:pPr algn="ctr">
                        <a:lnSpc>
                          <a:spcPct val="115000"/>
                        </a:lnSpc>
                        <a:spcBef>
                          <a:spcPts val="1000"/>
                        </a:spcBef>
                        <a:spcAft>
                          <a:spcPts val="0"/>
                        </a:spcAft>
                      </a:pPr>
                      <a:r>
                        <a:rPr lang="tr-TR" sz="1000" b="1" dirty="0">
                          <a:effectLst/>
                          <a:latin typeface="Times New Roman"/>
                          <a:ea typeface="Times New Roman"/>
                          <a:cs typeface="Times New Roman"/>
                        </a:rPr>
                        <a:t>236</a:t>
                      </a:r>
                      <a:endParaRPr lang="tr-TR" sz="1000" dirty="0">
                        <a:effectLst/>
                        <a:latin typeface="Calibri"/>
                        <a:ea typeface="Times New Roman"/>
                        <a:cs typeface="Times New Roman"/>
                      </a:endParaRPr>
                    </a:p>
                  </a:txBody>
                  <a:tcPr marL="68580" marR="68580" marT="0" marB="0">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CD6BA"/>
                    </a:solidFill>
                  </a:tcPr>
                </a:tc>
                <a:tc hMerge="1">
                  <a:txBody>
                    <a:bodyPr/>
                    <a:lstStyle/>
                    <a:p>
                      <a:endParaRPr lang="tr-TR"/>
                    </a:p>
                  </a:txBody>
                  <a:tcPr/>
                </a:tc>
              </a:tr>
            </a:tbl>
          </a:graphicData>
        </a:graphic>
      </p:graphicFrame>
      <p:graphicFrame>
        <p:nvGraphicFramePr>
          <p:cNvPr id="11" name="Grafik 10"/>
          <p:cNvGraphicFramePr/>
          <p:nvPr>
            <p:extLst>
              <p:ext uri="{D42A27DB-BD31-4B8C-83A1-F6EECF244321}">
                <p14:modId xmlns:p14="http://schemas.microsoft.com/office/powerpoint/2010/main" val="1298121814"/>
              </p:ext>
            </p:extLst>
          </p:nvPr>
        </p:nvGraphicFramePr>
        <p:xfrm>
          <a:off x="1997320" y="2427734"/>
          <a:ext cx="4991100" cy="26243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008984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458023"/>
          </a:xfrm>
          <a:prstGeom prst="rect">
            <a:avLst/>
          </a:prstGeom>
          <a:noFill/>
          <a:extLst>
            <a:ext uri="{909E8E84-426E-40DD-AFC4-6F175D3DCCD1}">
              <a14:hiddenFill xmlns:a14="http://schemas.microsoft.com/office/drawing/2010/main">
                <a:solidFill>
                  <a:srgbClr val="FFFFFF"/>
                </a:solidFill>
              </a14:hiddenFill>
            </a:ext>
          </a:extLst>
        </p:spPr>
      </p:pic>
      <p:sp>
        <p:nvSpPr>
          <p:cNvPr id="6" name="Başlık 1"/>
          <p:cNvSpPr>
            <a:spLocks noGrp="1"/>
          </p:cNvSpPr>
          <p:nvPr>
            <p:ph type="title"/>
          </p:nvPr>
        </p:nvSpPr>
        <p:spPr>
          <a:xfrm>
            <a:off x="-1116632" y="-13690"/>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OKULUN KİMLİK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a:t>
            </a:fld>
            <a:endParaRPr lang="tr-T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68316"/>
            <a:ext cx="656369" cy="6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ikdörtgen 7"/>
          <p:cNvSpPr/>
          <p:nvPr/>
        </p:nvSpPr>
        <p:spPr>
          <a:xfrm>
            <a:off x="6351" y="4371950"/>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3" name="Tablo 2"/>
          <p:cNvGraphicFramePr>
            <a:graphicFrameLocks noGrp="1"/>
          </p:cNvGraphicFramePr>
          <p:nvPr>
            <p:extLst>
              <p:ext uri="{D42A27DB-BD31-4B8C-83A1-F6EECF244321}">
                <p14:modId xmlns:p14="http://schemas.microsoft.com/office/powerpoint/2010/main" val="4006450049"/>
              </p:ext>
            </p:extLst>
          </p:nvPr>
        </p:nvGraphicFramePr>
        <p:xfrm>
          <a:off x="1750214" y="1419622"/>
          <a:ext cx="5656273" cy="3502660"/>
        </p:xfrm>
        <a:graphic>
          <a:graphicData uri="http://schemas.openxmlformats.org/drawingml/2006/table">
            <a:tbl>
              <a:tblPr firstRow="1" firstCol="1" lastRow="1" lastCol="1" bandRow="1" bandCol="1"/>
              <a:tblGrid>
                <a:gridCol w="2182661"/>
                <a:gridCol w="3473612"/>
              </a:tblGrid>
              <a:tr h="206781">
                <a:tc>
                  <a:txBody>
                    <a:bodyPr/>
                    <a:lstStyle/>
                    <a:p>
                      <a:pPr indent="90170">
                        <a:lnSpc>
                          <a:spcPct val="115000"/>
                        </a:lnSpc>
                        <a:spcBef>
                          <a:spcPts val="600"/>
                        </a:spcBef>
                        <a:spcAft>
                          <a:spcPts val="600"/>
                        </a:spcAft>
                      </a:pPr>
                      <a:r>
                        <a:rPr lang="tr-TR" sz="1000" b="1" dirty="0">
                          <a:solidFill>
                            <a:srgbClr val="000000"/>
                          </a:solidFill>
                          <a:effectLst/>
                          <a:latin typeface="Times New Roman"/>
                          <a:ea typeface="Times New Roman"/>
                          <a:cs typeface="Times New Roman"/>
                        </a:rPr>
                        <a:t>Bulunduğu Yer</a:t>
                      </a:r>
                      <a:endParaRPr lang="tr-TR" sz="100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c>
                  <a:txBody>
                    <a:bodyPr/>
                    <a:lstStyle/>
                    <a:p>
                      <a:pPr marL="69850">
                        <a:lnSpc>
                          <a:spcPct val="150000"/>
                        </a:lnSpc>
                        <a:spcBef>
                          <a:spcPts val="1000"/>
                        </a:spcBef>
                        <a:spcAft>
                          <a:spcPts val="0"/>
                        </a:spcAft>
                      </a:pPr>
                      <a:r>
                        <a:rPr lang="tr-TR" sz="1000" b="0" dirty="0">
                          <a:solidFill>
                            <a:srgbClr val="000000"/>
                          </a:solidFill>
                          <a:effectLst/>
                          <a:latin typeface="Times New Roman"/>
                          <a:ea typeface="Times New Roman"/>
                          <a:cs typeface="Times New Roman"/>
                        </a:rPr>
                        <a:t>Çatalağzı/ZONGULDAK</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r>
              <a:tr h="206781">
                <a:tc>
                  <a:txBody>
                    <a:bodyPr/>
                    <a:lstStyle/>
                    <a:p>
                      <a:pPr indent="90170">
                        <a:lnSpc>
                          <a:spcPct val="115000"/>
                        </a:lnSpc>
                        <a:spcBef>
                          <a:spcPts val="600"/>
                        </a:spcBef>
                        <a:spcAft>
                          <a:spcPts val="600"/>
                        </a:spcAft>
                      </a:pPr>
                      <a:r>
                        <a:rPr lang="tr-TR" sz="1000" b="1" dirty="0">
                          <a:solidFill>
                            <a:srgbClr val="000000"/>
                          </a:solidFill>
                          <a:effectLst/>
                          <a:latin typeface="Times New Roman"/>
                          <a:ea typeface="Times New Roman"/>
                          <a:cs typeface="Times New Roman"/>
                        </a:rPr>
                        <a:t>Resmi Adı</a:t>
                      </a:r>
                      <a:endParaRPr lang="tr-TR" sz="100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FFFFF"/>
                    </a:solidFill>
                  </a:tcPr>
                </a:tc>
                <a:tc>
                  <a:txBody>
                    <a:bodyPr/>
                    <a:lstStyle/>
                    <a:p>
                      <a:pPr marL="69850">
                        <a:lnSpc>
                          <a:spcPct val="150000"/>
                        </a:lnSpc>
                        <a:spcBef>
                          <a:spcPts val="1000"/>
                        </a:spcBef>
                        <a:spcAft>
                          <a:spcPts val="0"/>
                        </a:spcAft>
                      </a:pPr>
                      <a:r>
                        <a:rPr lang="tr-TR" sz="1000" b="0" dirty="0">
                          <a:solidFill>
                            <a:srgbClr val="000000"/>
                          </a:solidFill>
                          <a:effectLst/>
                          <a:latin typeface="Times New Roman"/>
                          <a:ea typeface="Times New Roman"/>
                          <a:cs typeface="Times New Roman"/>
                        </a:rPr>
                        <a:t>Eren Enerji Mesleki ve Teknik Anadolu Lisesi</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FFFFF"/>
                    </a:solidFill>
                  </a:tcPr>
                </a:tc>
              </a:tr>
              <a:tr h="206781">
                <a:tc>
                  <a:txBody>
                    <a:bodyPr/>
                    <a:lstStyle/>
                    <a:p>
                      <a:pPr indent="90170">
                        <a:lnSpc>
                          <a:spcPct val="115000"/>
                        </a:lnSpc>
                        <a:spcBef>
                          <a:spcPts val="600"/>
                        </a:spcBef>
                        <a:spcAft>
                          <a:spcPts val="600"/>
                        </a:spcAft>
                      </a:pPr>
                      <a:r>
                        <a:rPr lang="tr-TR" sz="1000" b="1" dirty="0">
                          <a:solidFill>
                            <a:srgbClr val="000000"/>
                          </a:solidFill>
                          <a:effectLst/>
                          <a:latin typeface="Times New Roman"/>
                          <a:ea typeface="Times New Roman"/>
                          <a:cs typeface="Times New Roman"/>
                        </a:rPr>
                        <a:t>Kurum Kodu</a:t>
                      </a:r>
                      <a:endParaRPr lang="tr-TR" sz="100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c>
                  <a:txBody>
                    <a:bodyPr/>
                    <a:lstStyle/>
                    <a:p>
                      <a:pPr marL="69850">
                        <a:lnSpc>
                          <a:spcPct val="150000"/>
                        </a:lnSpc>
                        <a:spcBef>
                          <a:spcPts val="1000"/>
                        </a:spcBef>
                        <a:spcAft>
                          <a:spcPts val="0"/>
                        </a:spcAft>
                      </a:pPr>
                      <a:r>
                        <a:rPr lang="tr-TR" sz="1000" b="0" dirty="0">
                          <a:solidFill>
                            <a:srgbClr val="000000"/>
                          </a:solidFill>
                          <a:effectLst/>
                          <a:latin typeface="Times New Roman"/>
                          <a:ea typeface="Times New Roman"/>
                          <a:cs typeface="Times New Roman"/>
                        </a:rPr>
                        <a:t>758346</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r>
              <a:tr h="413563">
                <a:tc>
                  <a:txBody>
                    <a:bodyPr/>
                    <a:lstStyle/>
                    <a:p>
                      <a:pPr indent="90170">
                        <a:lnSpc>
                          <a:spcPct val="115000"/>
                        </a:lnSpc>
                        <a:spcBef>
                          <a:spcPts val="600"/>
                        </a:spcBef>
                        <a:spcAft>
                          <a:spcPts val="600"/>
                        </a:spcAft>
                      </a:pPr>
                      <a:r>
                        <a:rPr lang="tr-TR" sz="1000" b="1" dirty="0">
                          <a:solidFill>
                            <a:srgbClr val="000000"/>
                          </a:solidFill>
                          <a:effectLst/>
                          <a:latin typeface="Times New Roman"/>
                          <a:ea typeface="Times New Roman"/>
                          <a:cs typeface="Times New Roman"/>
                        </a:rPr>
                        <a:t>Adres</a:t>
                      </a:r>
                      <a:endParaRPr lang="tr-TR" sz="100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nSpc>
                          <a:spcPct val="150000"/>
                        </a:lnSpc>
                        <a:spcBef>
                          <a:spcPts val="1000"/>
                        </a:spcBef>
                        <a:spcAft>
                          <a:spcPts val="0"/>
                        </a:spcAft>
                      </a:pPr>
                      <a:r>
                        <a:rPr lang="tr-TR" sz="1000" b="0" dirty="0">
                          <a:solidFill>
                            <a:srgbClr val="000000"/>
                          </a:solidFill>
                          <a:effectLst/>
                          <a:latin typeface="Times New Roman"/>
                          <a:ea typeface="Times New Roman"/>
                          <a:cs typeface="Times New Roman"/>
                        </a:rPr>
                        <a:t>  Fevzi Paşa Cad. </a:t>
                      </a:r>
                      <a:r>
                        <a:rPr lang="tr-TR" sz="1000" b="0" dirty="0" err="1">
                          <a:solidFill>
                            <a:srgbClr val="000000"/>
                          </a:solidFill>
                          <a:effectLst/>
                          <a:latin typeface="Times New Roman"/>
                          <a:ea typeface="Times New Roman"/>
                          <a:cs typeface="Times New Roman"/>
                        </a:rPr>
                        <a:t>Cumayanı</a:t>
                      </a:r>
                      <a:r>
                        <a:rPr lang="tr-TR" sz="1000" b="0" dirty="0">
                          <a:solidFill>
                            <a:srgbClr val="000000"/>
                          </a:solidFill>
                          <a:effectLst/>
                          <a:latin typeface="Times New Roman"/>
                          <a:ea typeface="Times New Roman"/>
                          <a:cs typeface="Times New Roman"/>
                        </a:rPr>
                        <a:t> Mah. No:40 Çatalağzı/ZONGULDAK</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206781">
                <a:tc>
                  <a:txBody>
                    <a:bodyPr/>
                    <a:lstStyle/>
                    <a:p>
                      <a:pPr indent="90170">
                        <a:lnSpc>
                          <a:spcPct val="115000"/>
                        </a:lnSpc>
                        <a:spcBef>
                          <a:spcPts val="600"/>
                        </a:spcBef>
                        <a:spcAft>
                          <a:spcPts val="600"/>
                        </a:spcAft>
                      </a:pPr>
                      <a:r>
                        <a:rPr lang="tr-TR" sz="1000" b="1" dirty="0">
                          <a:solidFill>
                            <a:srgbClr val="000000"/>
                          </a:solidFill>
                          <a:effectLst/>
                          <a:latin typeface="Times New Roman"/>
                          <a:ea typeface="Times New Roman"/>
                          <a:cs typeface="Times New Roman"/>
                        </a:rPr>
                        <a:t>Telefon</a:t>
                      </a:r>
                      <a:endParaRPr lang="tr-TR" sz="100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c>
                  <a:txBody>
                    <a:bodyPr/>
                    <a:lstStyle/>
                    <a:p>
                      <a:pPr marL="69850">
                        <a:lnSpc>
                          <a:spcPct val="150000"/>
                        </a:lnSpc>
                        <a:spcBef>
                          <a:spcPts val="1000"/>
                        </a:spcBef>
                        <a:spcAft>
                          <a:spcPts val="0"/>
                        </a:spcAft>
                      </a:pPr>
                      <a:r>
                        <a:rPr lang="tr-TR" sz="1000" b="0" dirty="0">
                          <a:solidFill>
                            <a:srgbClr val="000000"/>
                          </a:solidFill>
                          <a:effectLst/>
                          <a:latin typeface="Times New Roman"/>
                          <a:ea typeface="Times New Roman"/>
                          <a:cs typeface="Times New Roman"/>
                        </a:rPr>
                        <a:t>0372 264 2279</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r>
              <a:tr h="206781">
                <a:tc>
                  <a:txBody>
                    <a:bodyPr/>
                    <a:lstStyle/>
                    <a:p>
                      <a:pPr indent="90170">
                        <a:lnSpc>
                          <a:spcPct val="115000"/>
                        </a:lnSpc>
                        <a:spcBef>
                          <a:spcPts val="600"/>
                        </a:spcBef>
                        <a:spcAft>
                          <a:spcPts val="600"/>
                        </a:spcAft>
                      </a:pPr>
                      <a:r>
                        <a:rPr lang="tr-TR" sz="1000" b="1" dirty="0">
                          <a:solidFill>
                            <a:srgbClr val="000000"/>
                          </a:solidFill>
                          <a:effectLst/>
                          <a:latin typeface="Times New Roman"/>
                          <a:ea typeface="Times New Roman"/>
                          <a:cs typeface="Times New Roman"/>
                        </a:rPr>
                        <a:t>Faks</a:t>
                      </a:r>
                      <a:endParaRPr lang="tr-TR" sz="100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marL="69850">
                        <a:lnSpc>
                          <a:spcPct val="150000"/>
                        </a:lnSpc>
                        <a:spcBef>
                          <a:spcPts val="1000"/>
                        </a:spcBef>
                        <a:spcAft>
                          <a:spcPts val="0"/>
                        </a:spcAft>
                      </a:pPr>
                      <a:r>
                        <a:rPr lang="tr-TR" sz="1000" b="0" dirty="0">
                          <a:solidFill>
                            <a:srgbClr val="000000"/>
                          </a:solidFill>
                          <a:effectLst/>
                          <a:latin typeface="Times New Roman"/>
                          <a:ea typeface="Times New Roman"/>
                          <a:cs typeface="Times New Roman"/>
                        </a:rPr>
                        <a:t>-</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206781">
                <a:tc>
                  <a:txBody>
                    <a:bodyPr/>
                    <a:lstStyle/>
                    <a:p>
                      <a:pPr indent="90170">
                        <a:lnSpc>
                          <a:spcPct val="115000"/>
                        </a:lnSpc>
                        <a:spcBef>
                          <a:spcPts val="600"/>
                        </a:spcBef>
                        <a:spcAft>
                          <a:spcPts val="600"/>
                        </a:spcAft>
                      </a:pPr>
                      <a:r>
                        <a:rPr lang="tr-TR" sz="1000" b="1" dirty="0">
                          <a:solidFill>
                            <a:srgbClr val="000000"/>
                          </a:solidFill>
                          <a:effectLst/>
                          <a:latin typeface="Times New Roman"/>
                          <a:ea typeface="Times New Roman"/>
                          <a:cs typeface="Times New Roman"/>
                        </a:rPr>
                        <a:t>E-Posta </a:t>
                      </a:r>
                      <a:endParaRPr lang="tr-TR" sz="100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c>
                  <a:txBody>
                    <a:bodyPr/>
                    <a:lstStyle/>
                    <a:p>
                      <a:pPr marL="69850">
                        <a:lnSpc>
                          <a:spcPct val="150000"/>
                        </a:lnSpc>
                        <a:spcBef>
                          <a:spcPts val="1000"/>
                        </a:spcBef>
                        <a:spcAft>
                          <a:spcPts val="0"/>
                        </a:spcAft>
                      </a:pPr>
                      <a:r>
                        <a:rPr lang="tr-TR" sz="1000" b="0" dirty="0">
                          <a:solidFill>
                            <a:srgbClr val="000000"/>
                          </a:solidFill>
                          <a:effectLst/>
                          <a:latin typeface="Times New Roman"/>
                          <a:ea typeface="Times New Roman"/>
                          <a:cs typeface="Times New Roman"/>
                        </a:rPr>
                        <a:t>728346@gmail.com</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r>
              <a:tr h="206781">
                <a:tc>
                  <a:txBody>
                    <a:bodyPr/>
                    <a:lstStyle/>
                    <a:p>
                      <a:pPr indent="90170">
                        <a:lnSpc>
                          <a:spcPct val="115000"/>
                        </a:lnSpc>
                        <a:spcBef>
                          <a:spcPts val="600"/>
                        </a:spcBef>
                        <a:spcAft>
                          <a:spcPts val="600"/>
                        </a:spcAft>
                      </a:pPr>
                      <a:r>
                        <a:rPr lang="tr-TR" sz="1000" b="1">
                          <a:solidFill>
                            <a:srgbClr val="000000"/>
                          </a:solidFill>
                          <a:effectLst/>
                          <a:latin typeface="Times New Roman"/>
                          <a:ea typeface="Times New Roman"/>
                          <a:cs typeface="Times New Roman"/>
                        </a:rPr>
                        <a:t>Web </a:t>
                      </a:r>
                      <a:endParaRPr lang="tr-TR" sz="100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marL="69850">
                        <a:lnSpc>
                          <a:spcPct val="150000"/>
                        </a:lnSpc>
                        <a:spcBef>
                          <a:spcPts val="1000"/>
                        </a:spcBef>
                        <a:spcAft>
                          <a:spcPts val="0"/>
                        </a:spcAft>
                      </a:pPr>
                      <a:r>
                        <a:rPr lang="tr-TR" sz="1000" b="0" dirty="0">
                          <a:solidFill>
                            <a:srgbClr val="191919"/>
                          </a:solidFill>
                          <a:effectLst/>
                          <a:latin typeface="Times New Roman"/>
                          <a:ea typeface="Times New Roman"/>
                          <a:cs typeface="Times New Roman"/>
                        </a:rPr>
                        <a:t> http://erenenerjimtal.meb.k12.tr</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158532">
                <a:tc>
                  <a:txBody>
                    <a:bodyPr/>
                    <a:lstStyle/>
                    <a:p>
                      <a:pPr indent="90170">
                        <a:lnSpc>
                          <a:spcPct val="115000"/>
                        </a:lnSpc>
                        <a:spcBef>
                          <a:spcPts val="600"/>
                        </a:spcBef>
                        <a:spcAft>
                          <a:spcPts val="600"/>
                        </a:spcAft>
                      </a:pPr>
                      <a:r>
                        <a:rPr lang="tr-TR" sz="1000" b="1">
                          <a:solidFill>
                            <a:srgbClr val="000000"/>
                          </a:solidFill>
                          <a:effectLst/>
                          <a:latin typeface="Times New Roman"/>
                          <a:ea typeface="Times New Roman"/>
                          <a:cs typeface="Times New Roman"/>
                        </a:rPr>
                        <a:t>Öğretim Şekli</a:t>
                      </a:r>
                      <a:endParaRPr lang="tr-TR" sz="100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c>
                  <a:txBody>
                    <a:bodyPr/>
                    <a:lstStyle/>
                    <a:p>
                      <a:pPr marL="69850">
                        <a:lnSpc>
                          <a:spcPct val="115000"/>
                        </a:lnSpc>
                        <a:spcBef>
                          <a:spcPts val="1000"/>
                        </a:spcBef>
                        <a:spcAft>
                          <a:spcPts val="0"/>
                        </a:spcAft>
                      </a:pPr>
                      <a:r>
                        <a:rPr lang="tr-TR" sz="1000" b="0" dirty="0">
                          <a:solidFill>
                            <a:srgbClr val="000000"/>
                          </a:solidFill>
                          <a:effectLst/>
                          <a:latin typeface="Times New Roman"/>
                          <a:ea typeface="Times New Roman"/>
                          <a:cs typeface="Times New Roman"/>
                        </a:rPr>
                        <a:t>Tam gün tam yıl</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r>
              <a:tr h="206781">
                <a:tc>
                  <a:txBody>
                    <a:bodyPr/>
                    <a:lstStyle/>
                    <a:p>
                      <a:pPr indent="90170">
                        <a:lnSpc>
                          <a:spcPct val="115000"/>
                        </a:lnSpc>
                        <a:spcBef>
                          <a:spcPts val="600"/>
                        </a:spcBef>
                        <a:spcAft>
                          <a:spcPts val="600"/>
                        </a:spcAft>
                      </a:pPr>
                      <a:r>
                        <a:rPr lang="tr-TR" sz="1000" b="1">
                          <a:solidFill>
                            <a:srgbClr val="000000"/>
                          </a:solidFill>
                          <a:effectLst/>
                          <a:latin typeface="Times New Roman"/>
                          <a:ea typeface="Times New Roman"/>
                          <a:cs typeface="Times New Roman"/>
                        </a:rPr>
                        <a:t>Hizmete Başlama Tarihi</a:t>
                      </a:r>
                      <a:endParaRPr lang="tr-TR" sz="100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marL="69850">
                        <a:lnSpc>
                          <a:spcPct val="150000"/>
                        </a:lnSpc>
                        <a:spcBef>
                          <a:spcPts val="1000"/>
                        </a:spcBef>
                        <a:spcAft>
                          <a:spcPts val="0"/>
                        </a:spcAft>
                      </a:pPr>
                      <a:r>
                        <a:rPr lang="tr-TR" sz="1000" b="0" dirty="0">
                          <a:solidFill>
                            <a:srgbClr val="000000"/>
                          </a:solidFill>
                          <a:effectLst/>
                          <a:latin typeface="Times New Roman"/>
                          <a:ea typeface="Times New Roman"/>
                          <a:cs typeface="Times New Roman"/>
                        </a:rPr>
                        <a:t>2014-2015 Eğitim Öğretim yılı</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528442">
                <a:tc>
                  <a:txBody>
                    <a:bodyPr/>
                    <a:lstStyle/>
                    <a:p>
                      <a:pPr indent="90170">
                        <a:lnSpc>
                          <a:spcPct val="115000"/>
                        </a:lnSpc>
                        <a:spcBef>
                          <a:spcPts val="600"/>
                        </a:spcBef>
                        <a:spcAft>
                          <a:spcPts val="600"/>
                        </a:spcAft>
                      </a:pPr>
                      <a:r>
                        <a:rPr lang="tr-TR" sz="1000" b="1">
                          <a:solidFill>
                            <a:srgbClr val="000000"/>
                          </a:solidFill>
                          <a:effectLst/>
                          <a:latin typeface="Times New Roman"/>
                          <a:ea typeface="Times New Roman"/>
                          <a:cs typeface="Times New Roman"/>
                        </a:rPr>
                        <a:t>Bünyesindeki Eğitim Sistemleri</a:t>
                      </a:r>
                      <a:endParaRPr lang="tr-TR" sz="1000">
                        <a:effectLst/>
                        <a:latin typeface="Calibri"/>
                        <a:ea typeface="Times New Roman"/>
                        <a:cs typeface="Times New Roman"/>
                      </a:endParaRPr>
                    </a:p>
                  </a:txBody>
                  <a:tcPr marL="66454" marR="66454"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c>
                  <a:txBody>
                    <a:bodyPr/>
                    <a:lstStyle/>
                    <a:p>
                      <a:pPr>
                        <a:lnSpc>
                          <a:spcPct val="150000"/>
                        </a:lnSpc>
                        <a:spcBef>
                          <a:spcPts val="1000"/>
                        </a:spcBef>
                        <a:spcAft>
                          <a:spcPts val="0"/>
                        </a:spcAft>
                      </a:pPr>
                      <a:r>
                        <a:rPr lang="tr-TR" sz="1000" b="0" dirty="0">
                          <a:solidFill>
                            <a:srgbClr val="000000"/>
                          </a:solidFill>
                          <a:effectLst/>
                          <a:latin typeface="Times New Roman"/>
                          <a:ea typeface="Times New Roman"/>
                          <a:cs typeface="Times New Roman"/>
                        </a:rPr>
                        <a:t>Mesleki ve Teknik Anadolu Lisesi</a:t>
                      </a:r>
                      <a:endParaRPr lang="tr-TR" sz="1000" b="0" dirty="0">
                        <a:effectLst/>
                        <a:latin typeface="Calibri"/>
                        <a:ea typeface="Times New Roman"/>
                        <a:cs typeface="Times New Roman"/>
                      </a:endParaRPr>
                    </a:p>
                    <a:p>
                      <a:pPr>
                        <a:lnSpc>
                          <a:spcPct val="150000"/>
                        </a:lnSpc>
                        <a:spcBef>
                          <a:spcPts val="1000"/>
                        </a:spcBef>
                        <a:spcAft>
                          <a:spcPts val="0"/>
                        </a:spcAft>
                      </a:pPr>
                      <a:r>
                        <a:rPr lang="tr-TR" sz="1000" b="0" dirty="0">
                          <a:solidFill>
                            <a:srgbClr val="000000"/>
                          </a:solidFill>
                          <a:effectLst/>
                          <a:latin typeface="Times New Roman"/>
                          <a:ea typeface="Times New Roman"/>
                          <a:cs typeface="Times New Roman"/>
                        </a:rPr>
                        <a:t>Mesleki Açık Öğretim Lisesi</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r>
              <a:tr h="206781">
                <a:tc>
                  <a:txBody>
                    <a:bodyPr/>
                    <a:lstStyle/>
                    <a:p>
                      <a:pPr indent="90170">
                        <a:lnSpc>
                          <a:spcPct val="115000"/>
                        </a:lnSpc>
                        <a:spcBef>
                          <a:spcPts val="600"/>
                        </a:spcBef>
                        <a:spcAft>
                          <a:spcPts val="600"/>
                        </a:spcAft>
                      </a:pPr>
                      <a:r>
                        <a:rPr lang="tr-TR" sz="1000" b="1">
                          <a:solidFill>
                            <a:srgbClr val="000000"/>
                          </a:solidFill>
                          <a:effectLst/>
                          <a:latin typeface="Times New Roman"/>
                          <a:ea typeface="Times New Roman"/>
                          <a:cs typeface="Times New Roman"/>
                        </a:rPr>
                        <a:t>Yabancı Dili</a:t>
                      </a:r>
                      <a:endParaRPr lang="tr-TR" sz="100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marL="69850">
                        <a:lnSpc>
                          <a:spcPct val="150000"/>
                        </a:lnSpc>
                        <a:spcBef>
                          <a:spcPts val="1000"/>
                        </a:spcBef>
                        <a:spcAft>
                          <a:spcPts val="0"/>
                        </a:spcAft>
                      </a:pPr>
                      <a:r>
                        <a:rPr lang="tr-TR" sz="1000" b="0" dirty="0">
                          <a:solidFill>
                            <a:srgbClr val="000000"/>
                          </a:solidFill>
                          <a:effectLst/>
                          <a:latin typeface="Times New Roman"/>
                          <a:ea typeface="Times New Roman"/>
                          <a:cs typeface="Times New Roman"/>
                        </a:rPr>
                        <a:t>İngilizce</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206781">
                <a:tc>
                  <a:txBody>
                    <a:bodyPr/>
                    <a:lstStyle/>
                    <a:p>
                      <a:pPr indent="90170">
                        <a:lnSpc>
                          <a:spcPct val="115000"/>
                        </a:lnSpc>
                        <a:spcBef>
                          <a:spcPts val="600"/>
                        </a:spcBef>
                        <a:spcAft>
                          <a:spcPts val="600"/>
                        </a:spcAft>
                      </a:pPr>
                      <a:r>
                        <a:rPr lang="tr-TR" sz="1000" b="1">
                          <a:solidFill>
                            <a:srgbClr val="000000"/>
                          </a:solidFill>
                          <a:effectLst/>
                          <a:latin typeface="Times New Roman"/>
                          <a:ea typeface="Times New Roman"/>
                          <a:cs typeface="Times New Roman"/>
                        </a:rPr>
                        <a:t>Müdürü</a:t>
                      </a:r>
                      <a:endParaRPr lang="tr-TR" sz="100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c>
                  <a:txBody>
                    <a:bodyPr/>
                    <a:lstStyle/>
                    <a:p>
                      <a:pPr marL="69850">
                        <a:lnSpc>
                          <a:spcPct val="150000"/>
                        </a:lnSpc>
                        <a:spcBef>
                          <a:spcPts val="1000"/>
                        </a:spcBef>
                        <a:spcAft>
                          <a:spcPts val="0"/>
                        </a:spcAft>
                      </a:pPr>
                      <a:r>
                        <a:rPr lang="tr-TR" sz="1000" b="0" dirty="0">
                          <a:solidFill>
                            <a:srgbClr val="000000"/>
                          </a:solidFill>
                          <a:effectLst/>
                          <a:latin typeface="Times New Roman"/>
                          <a:ea typeface="Times New Roman"/>
                          <a:cs typeface="Times New Roman"/>
                        </a:rPr>
                        <a:t>Kamil ZOROĞLU</a:t>
                      </a:r>
                      <a:endParaRPr lang="tr-TR" sz="1000" b="0" dirty="0">
                        <a:effectLst/>
                        <a:latin typeface="Calibri"/>
                        <a:ea typeface="Times New Roman"/>
                        <a:cs typeface="Times New Roman"/>
                      </a:endParaRPr>
                    </a:p>
                  </a:txBody>
                  <a:tcPr marL="66454" marR="66454" marT="0" marB="0">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BD4B4"/>
                    </a:solidFill>
                  </a:tcPr>
                </a:tc>
              </a:tr>
            </a:tbl>
          </a:graphicData>
        </a:graphic>
      </p:graphicFrame>
    </p:spTree>
    <p:extLst>
      <p:ext uri="{BB962C8B-B14F-4D97-AF65-F5344CB8AC3E}">
        <p14:creationId xmlns:p14="http://schemas.microsoft.com/office/powerpoint/2010/main" val="147640146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20</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o 4"/>
          <p:cNvGraphicFramePr>
            <a:graphicFrameLocks noGrp="1"/>
          </p:cNvGraphicFramePr>
          <p:nvPr>
            <p:extLst>
              <p:ext uri="{D42A27DB-BD31-4B8C-83A1-F6EECF244321}">
                <p14:modId xmlns:p14="http://schemas.microsoft.com/office/powerpoint/2010/main" val="2794924991"/>
              </p:ext>
            </p:extLst>
          </p:nvPr>
        </p:nvGraphicFramePr>
        <p:xfrm>
          <a:off x="1782988" y="1419622"/>
          <a:ext cx="5578024" cy="2420511"/>
        </p:xfrm>
        <a:graphic>
          <a:graphicData uri="http://schemas.openxmlformats.org/drawingml/2006/table">
            <a:tbl>
              <a:tblPr firstRow="1" firstCol="1" lastRow="1" lastCol="1" bandRow="1" bandCol="1"/>
              <a:tblGrid>
                <a:gridCol w="1961233"/>
                <a:gridCol w="892484"/>
                <a:gridCol w="1267327"/>
                <a:gridCol w="1456980"/>
              </a:tblGrid>
              <a:tr h="558389">
                <a:tc gridSpan="4">
                  <a:txBody>
                    <a:bodyPr/>
                    <a:lstStyle/>
                    <a:p>
                      <a:pPr marL="114300" indent="335280" algn="ctr">
                        <a:lnSpc>
                          <a:spcPct val="115000"/>
                        </a:lnSpc>
                        <a:spcBef>
                          <a:spcPts val="1000"/>
                        </a:spcBef>
                        <a:spcAft>
                          <a:spcPts val="0"/>
                        </a:spcAft>
                      </a:pPr>
                      <a:r>
                        <a:rPr lang="tr-TR" sz="1000" b="1">
                          <a:effectLst/>
                          <a:latin typeface="Times New Roman"/>
                          <a:ea typeface="Times New Roman"/>
                          <a:cs typeface="Times New Roman"/>
                        </a:rPr>
                        <a:t>Pansiyonda Kalan Öğrenci Sayıları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613241">
                <a:tc>
                  <a:txBody>
                    <a:bodyPr/>
                    <a:lstStyle/>
                    <a:p>
                      <a:pPr algn="ctr">
                        <a:lnSpc>
                          <a:spcPct val="115000"/>
                        </a:lnSpc>
                        <a:spcBef>
                          <a:spcPts val="1000"/>
                        </a:spcBef>
                        <a:spcAft>
                          <a:spcPts val="1000"/>
                        </a:spcAft>
                      </a:pPr>
                      <a:r>
                        <a:rPr lang="tr-TR" sz="1000" b="1">
                          <a:effectLst/>
                          <a:latin typeface="Times New Roman"/>
                          <a:ea typeface="Times New Roman"/>
                          <a:cs typeface="Times New Roman"/>
                        </a:rPr>
                        <a:t>EĞİTİM ÖĞRETİM YILI</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pPr>
                      <a:r>
                        <a:rPr lang="tr-TR" sz="1000" b="1">
                          <a:effectLst/>
                          <a:latin typeface="Times New Roman"/>
                          <a:ea typeface="Times New Roman"/>
                          <a:cs typeface="Times New Roman"/>
                        </a:rPr>
                        <a:t>KIZ</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ERKEK</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TOPLAM</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340538">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2016-2017</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17</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85</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103</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302781">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2017-2018</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17</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56</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73</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302781">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2018-2019</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49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16</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65</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302781">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2019-2020</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8</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47</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1" dirty="0">
                          <a:effectLst/>
                          <a:latin typeface="Times New Roman"/>
                          <a:ea typeface="Times New Roman"/>
                          <a:cs typeface="Times New Roman"/>
                        </a:rPr>
                        <a:t>55</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4939444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21</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o 4"/>
          <p:cNvGraphicFramePr>
            <a:graphicFrameLocks noGrp="1"/>
          </p:cNvGraphicFramePr>
          <p:nvPr>
            <p:extLst>
              <p:ext uri="{D42A27DB-BD31-4B8C-83A1-F6EECF244321}">
                <p14:modId xmlns:p14="http://schemas.microsoft.com/office/powerpoint/2010/main" val="4207009035"/>
              </p:ext>
            </p:extLst>
          </p:nvPr>
        </p:nvGraphicFramePr>
        <p:xfrm>
          <a:off x="1187623" y="1347614"/>
          <a:ext cx="6173388" cy="2465174"/>
        </p:xfrm>
        <a:graphic>
          <a:graphicData uri="http://schemas.openxmlformats.org/drawingml/2006/table">
            <a:tbl>
              <a:tblPr firstRow="1" firstCol="1" lastRow="1" lastCol="1" bandRow="1" bandCol="1"/>
              <a:tblGrid>
                <a:gridCol w="1619897"/>
                <a:gridCol w="1754477"/>
                <a:gridCol w="1754477"/>
                <a:gridCol w="1044537"/>
              </a:tblGrid>
              <a:tr h="408782">
                <a:tc gridSpan="4">
                  <a:txBody>
                    <a:bodyPr/>
                    <a:lstStyle/>
                    <a:p>
                      <a:pPr marL="114300" indent="335280" algn="ctr">
                        <a:lnSpc>
                          <a:spcPct val="115000"/>
                        </a:lnSpc>
                        <a:spcBef>
                          <a:spcPts val="1000"/>
                        </a:spcBef>
                        <a:spcAft>
                          <a:spcPts val="0"/>
                        </a:spcAft>
                      </a:pPr>
                      <a:r>
                        <a:rPr lang="tr-TR" sz="1000" b="1" dirty="0">
                          <a:effectLst/>
                          <a:latin typeface="Times New Roman"/>
                          <a:ea typeface="Times New Roman"/>
                          <a:cs typeface="Times New Roman"/>
                        </a:rPr>
                        <a:t>Karşılaştırmalı Öğretmen/Öğrenci Durumu</a:t>
                      </a:r>
                      <a:endParaRPr lang="tr-TR" sz="1000" dirty="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448937">
                <a:tc rowSpan="2">
                  <a:txBody>
                    <a:bodyPr/>
                    <a:lstStyle/>
                    <a:p>
                      <a:pPr algn="ctr">
                        <a:lnSpc>
                          <a:spcPct val="115000"/>
                        </a:lnSpc>
                        <a:spcBef>
                          <a:spcPts val="1000"/>
                        </a:spcBef>
                        <a:spcAft>
                          <a:spcPts val="1000"/>
                        </a:spcAft>
                      </a:pPr>
                      <a:r>
                        <a:rPr lang="tr-TR" sz="1000" b="1" dirty="0">
                          <a:effectLst/>
                          <a:latin typeface="Times New Roman"/>
                          <a:ea typeface="Times New Roman"/>
                          <a:cs typeface="Times New Roman"/>
                        </a:rPr>
                        <a:t>EĞİTİM ÖĞRETİM YILI</a:t>
                      </a:r>
                      <a:endParaRPr lang="tr-TR" sz="1000" dirty="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a:lnSpc>
                          <a:spcPct val="115000"/>
                        </a:lnSpc>
                        <a:spcBef>
                          <a:spcPts val="1000"/>
                        </a:spcBef>
                        <a:spcAft>
                          <a:spcPts val="1000"/>
                        </a:spcAft>
                      </a:pPr>
                      <a:r>
                        <a:rPr lang="tr-TR" sz="1000" b="1" dirty="0">
                          <a:effectLst/>
                          <a:latin typeface="Times New Roman"/>
                          <a:ea typeface="Times New Roman"/>
                          <a:cs typeface="Times New Roman"/>
                        </a:rPr>
                        <a:t>ÖĞRETMEN</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dirty="0">
                          <a:effectLst/>
                          <a:latin typeface="Times New Roman"/>
                          <a:ea typeface="Times New Roman"/>
                          <a:cs typeface="Times New Roman"/>
                        </a:rPr>
                        <a:t>ÖĞRENCİ</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dirty="0">
                          <a:effectLst/>
                          <a:latin typeface="Times New Roman"/>
                          <a:ea typeface="Times New Roman"/>
                          <a:cs typeface="Times New Roman"/>
                        </a:rPr>
                        <a:t>OKUL</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664973">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Toplam Öğretmen Sayısı</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tabLst>
                          <a:tab pos="774700" algn="l"/>
                        </a:tabLst>
                      </a:pPr>
                      <a:r>
                        <a:rPr lang="tr-TR" sz="1000" b="1" dirty="0">
                          <a:effectLst/>
                          <a:latin typeface="Times New Roman"/>
                          <a:ea typeface="Times New Roman"/>
                          <a:cs typeface="Times New Roman"/>
                        </a:rPr>
                        <a:t>Toplam Öğrenci Sayısı</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algn="ctr">
                        <a:lnSpc>
                          <a:spcPct val="115000"/>
                        </a:lnSpc>
                        <a:spcBef>
                          <a:spcPts val="1000"/>
                        </a:spcBef>
                        <a:spcAft>
                          <a:spcPts val="0"/>
                        </a:spcAft>
                        <a:tabLst>
                          <a:tab pos="774700" algn="l"/>
                        </a:tabLst>
                      </a:pPr>
                      <a:r>
                        <a:rPr lang="tr-TR" sz="1000" b="1" dirty="0">
                          <a:effectLst/>
                          <a:latin typeface="Times New Roman"/>
                          <a:ea typeface="Times New Roman"/>
                          <a:cs typeface="Times New Roman"/>
                        </a:rPr>
                        <a:t>Öğretmen Başına Düşen Öğrenci Sayısı</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r>
              <a:tr h="277508">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2016-2017</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a:effectLst/>
                          <a:latin typeface="Times New Roman"/>
                          <a:ea typeface="Times New Roman"/>
                          <a:cs typeface="Times New Roman"/>
                        </a:rPr>
                        <a:t>17</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dirty="0">
                          <a:effectLst/>
                          <a:latin typeface="Times New Roman"/>
                          <a:ea typeface="Times New Roman"/>
                          <a:cs typeface="Times New Roman"/>
                        </a:rPr>
                        <a:t>327</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1">
                          <a:effectLst/>
                          <a:latin typeface="Times New Roman"/>
                          <a:ea typeface="Times New Roman"/>
                          <a:cs typeface="Times New Roman"/>
                        </a:rPr>
                        <a:t>22</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221658">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2017-2018</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42</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379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221658">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2018-2019</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33</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281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221658">
                <a:tc>
                  <a:txBody>
                    <a:bodyPr/>
                    <a:lstStyle/>
                    <a:p>
                      <a:pPr algn="ctr">
                        <a:lnSpc>
                          <a:spcPct val="115000"/>
                        </a:lnSpc>
                        <a:spcBef>
                          <a:spcPts val="1000"/>
                        </a:spcBef>
                        <a:spcAft>
                          <a:spcPts val="0"/>
                        </a:spcAft>
                        <a:tabLst>
                          <a:tab pos="774700" algn="l"/>
                        </a:tabLst>
                      </a:pPr>
                      <a:r>
                        <a:rPr lang="tr-TR" sz="1000" b="1">
                          <a:effectLst/>
                          <a:latin typeface="Times New Roman"/>
                          <a:ea typeface="Times New Roman"/>
                          <a:cs typeface="Times New Roman"/>
                        </a:rPr>
                        <a:t>2019-2020</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35</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a:effectLst/>
                          <a:latin typeface="Times New Roman"/>
                          <a:ea typeface="Times New Roman"/>
                          <a:cs typeface="Times New Roman"/>
                        </a:rPr>
                        <a:t>236</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1" dirty="0">
                          <a:effectLst/>
                          <a:latin typeface="Times New Roman"/>
                          <a:ea typeface="Times New Roman"/>
                          <a:cs typeface="Times New Roman"/>
                        </a:rPr>
                        <a:t>7</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19752120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22</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Dikdörtgen 9"/>
          <p:cNvSpPr/>
          <p:nvPr/>
        </p:nvSpPr>
        <p:spPr>
          <a:xfrm>
            <a:off x="0" y="4155926"/>
            <a:ext cx="9137651"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5" name="Tablo 4"/>
          <p:cNvGraphicFramePr>
            <a:graphicFrameLocks noGrp="1"/>
          </p:cNvGraphicFramePr>
          <p:nvPr>
            <p:extLst>
              <p:ext uri="{D42A27DB-BD31-4B8C-83A1-F6EECF244321}">
                <p14:modId xmlns:p14="http://schemas.microsoft.com/office/powerpoint/2010/main" val="1406373265"/>
              </p:ext>
            </p:extLst>
          </p:nvPr>
        </p:nvGraphicFramePr>
        <p:xfrm>
          <a:off x="1475656" y="1098618"/>
          <a:ext cx="5112567" cy="3921397"/>
        </p:xfrm>
        <a:graphic>
          <a:graphicData uri="http://schemas.openxmlformats.org/drawingml/2006/table">
            <a:tbl>
              <a:tblPr firstRow="1" firstCol="1" lastRow="1" lastCol="1" bandRow="1" bandCol="1"/>
              <a:tblGrid>
                <a:gridCol w="1254719"/>
                <a:gridCol w="580984"/>
                <a:gridCol w="1260641"/>
                <a:gridCol w="2016223"/>
              </a:tblGrid>
              <a:tr h="265674">
                <a:tc gridSpan="4">
                  <a:txBody>
                    <a:bodyPr/>
                    <a:lstStyle/>
                    <a:p>
                      <a:pPr algn="ctr">
                        <a:lnSpc>
                          <a:spcPct val="115000"/>
                        </a:lnSpc>
                        <a:spcBef>
                          <a:spcPts val="1000"/>
                        </a:spcBef>
                        <a:spcAft>
                          <a:spcPts val="0"/>
                        </a:spcAft>
                      </a:pPr>
                      <a:r>
                        <a:rPr lang="tr-TR" sz="900" b="1" dirty="0">
                          <a:solidFill>
                            <a:srgbClr val="000000"/>
                          </a:solidFill>
                          <a:effectLst/>
                          <a:latin typeface="Times New Roman"/>
                          <a:ea typeface="Times New Roman"/>
                          <a:cs typeface="Times New Roman"/>
                        </a:rPr>
                        <a:t>Taşımalı Eğitim Durumu</a:t>
                      </a:r>
                      <a:endParaRPr lang="tr-TR" sz="900" dirty="0">
                        <a:effectLst/>
                        <a:latin typeface="Calibri"/>
                        <a:ea typeface="Times New Roman"/>
                        <a:cs typeface="Times New Roman"/>
                      </a:endParaRPr>
                    </a:p>
                  </a:txBody>
                  <a:tcPr marL="50476" marR="50476"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282954">
                <a:tc>
                  <a:txBody>
                    <a:bodyPr/>
                    <a:lstStyle/>
                    <a:p>
                      <a:pPr algn="ctr">
                        <a:lnSpc>
                          <a:spcPct val="115000"/>
                        </a:lnSpc>
                        <a:spcBef>
                          <a:spcPts val="1000"/>
                        </a:spcBef>
                        <a:spcAft>
                          <a:spcPts val="0"/>
                        </a:spcAft>
                      </a:pPr>
                      <a:r>
                        <a:rPr lang="tr-TR" sz="900" b="1" dirty="0">
                          <a:solidFill>
                            <a:srgbClr val="000000"/>
                          </a:solidFill>
                          <a:effectLst/>
                          <a:latin typeface="Times New Roman"/>
                          <a:ea typeface="Times New Roman"/>
                          <a:cs typeface="Times New Roman"/>
                        </a:rPr>
                        <a:t>Eğitim-Öğretim Yılı</a:t>
                      </a:r>
                      <a:endParaRPr lang="tr-TR" sz="900" dirty="0">
                        <a:effectLst/>
                        <a:latin typeface="Calibri"/>
                        <a:ea typeface="Times New Roman"/>
                        <a:cs typeface="Times New Roman"/>
                      </a:endParaRPr>
                    </a:p>
                  </a:txBody>
                  <a:tcPr marL="50476" marR="50476"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900" b="1">
                          <a:solidFill>
                            <a:srgbClr val="000000"/>
                          </a:solidFill>
                          <a:effectLst/>
                          <a:latin typeface="Times New Roman"/>
                          <a:ea typeface="Times New Roman"/>
                          <a:cs typeface="Times New Roman"/>
                        </a:rPr>
                        <a:t>Toplam</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900" b="1">
                          <a:solidFill>
                            <a:srgbClr val="000000"/>
                          </a:solidFill>
                          <a:effectLst/>
                          <a:latin typeface="Times New Roman"/>
                          <a:ea typeface="Times New Roman"/>
                          <a:cs typeface="Times New Roman"/>
                        </a:rPr>
                        <a:t>Öğrenci Sayısı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900" b="1">
                          <a:solidFill>
                            <a:srgbClr val="000000"/>
                          </a:solidFill>
                          <a:effectLst/>
                          <a:latin typeface="Times New Roman"/>
                          <a:ea typeface="Times New Roman"/>
                          <a:cs typeface="Times New Roman"/>
                        </a:rPr>
                        <a:t>Geldiği Yerleşim Yeri</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r>
              <a:tr h="236515">
                <a:tc rowSpan="4">
                  <a:txBody>
                    <a:bodyPr/>
                    <a:lstStyle/>
                    <a:p>
                      <a:pPr algn="ctr">
                        <a:lnSpc>
                          <a:spcPct val="115000"/>
                        </a:lnSpc>
                        <a:spcBef>
                          <a:spcPts val="1000"/>
                        </a:spcBef>
                        <a:spcAft>
                          <a:spcPts val="0"/>
                        </a:spcAft>
                      </a:pPr>
                      <a:r>
                        <a:rPr lang="tr-TR" sz="900" b="1" dirty="0">
                          <a:effectLst/>
                          <a:latin typeface="Times New Roman"/>
                          <a:ea typeface="Times New Roman"/>
                          <a:cs typeface="Times New Roman"/>
                        </a:rPr>
                        <a:t>2017-2018</a:t>
                      </a:r>
                      <a:endParaRPr lang="tr-TR" sz="900" dirty="0">
                        <a:effectLst/>
                        <a:latin typeface="Calibri"/>
                        <a:ea typeface="Times New Roman"/>
                        <a:cs typeface="Times New Roman"/>
                      </a:endParaRPr>
                    </a:p>
                  </a:txBody>
                  <a:tcPr marL="50476" marR="50476"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rowSpan="4">
                  <a:txBody>
                    <a:bodyPr/>
                    <a:lstStyle/>
                    <a:p>
                      <a:pPr algn="ctr">
                        <a:lnSpc>
                          <a:spcPct val="115000"/>
                        </a:lnSpc>
                        <a:spcBef>
                          <a:spcPts val="1000"/>
                        </a:spcBef>
                        <a:spcAft>
                          <a:spcPts val="0"/>
                        </a:spcAft>
                      </a:pPr>
                      <a:r>
                        <a:rPr lang="tr-TR" sz="900" dirty="0">
                          <a:effectLst/>
                          <a:latin typeface="Times New Roman"/>
                          <a:ea typeface="Times New Roman"/>
                          <a:cs typeface="Times New Roman"/>
                        </a:rPr>
                        <a:t>93</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28</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900">
                          <a:effectLst/>
                          <a:latin typeface="Times New Roman"/>
                          <a:ea typeface="Times New Roman"/>
                          <a:cs typeface="Times New Roman"/>
                        </a:rPr>
                        <a:t>Gelik güzergahı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23</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900">
                          <a:effectLst/>
                          <a:latin typeface="Times New Roman"/>
                          <a:ea typeface="Times New Roman"/>
                          <a:cs typeface="Times New Roman"/>
                        </a:rPr>
                        <a:t>Kurtköy-Şirinköy güzergahı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21</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900">
                          <a:effectLst/>
                          <a:latin typeface="Times New Roman"/>
                          <a:ea typeface="Times New Roman"/>
                          <a:cs typeface="Times New Roman"/>
                        </a:rPr>
                        <a:t>Kırımsa-Kokurdan güzergahı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dirty="0">
                          <a:effectLst/>
                          <a:latin typeface="Times New Roman"/>
                          <a:ea typeface="Times New Roman"/>
                          <a:cs typeface="Times New Roman"/>
                        </a:rPr>
                        <a:t>21</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900">
                          <a:effectLst/>
                          <a:latin typeface="Times New Roman"/>
                          <a:ea typeface="Times New Roman"/>
                          <a:cs typeface="Times New Roman"/>
                        </a:rPr>
                        <a:t>Göbü-Türkali güzergahı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36515">
                <a:tc rowSpan="5">
                  <a:txBody>
                    <a:bodyPr/>
                    <a:lstStyle/>
                    <a:p>
                      <a:pPr algn="ctr">
                        <a:lnSpc>
                          <a:spcPct val="115000"/>
                        </a:lnSpc>
                        <a:spcBef>
                          <a:spcPts val="1000"/>
                        </a:spcBef>
                        <a:spcAft>
                          <a:spcPts val="0"/>
                        </a:spcAft>
                      </a:pPr>
                      <a:r>
                        <a:rPr lang="tr-TR" sz="900" b="1">
                          <a:effectLst/>
                          <a:latin typeface="Times New Roman"/>
                          <a:ea typeface="Times New Roman"/>
                          <a:cs typeface="Times New Roman"/>
                        </a:rPr>
                        <a:t>2018-2019</a:t>
                      </a:r>
                      <a:endParaRPr lang="tr-TR" sz="900">
                        <a:effectLst/>
                        <a:latin typeface="Calibri"/>
                        <a:ea typeface="Times New Roman"/>
                        <a:cs typeface="Times New Roman"/>
                      </a:endParaRPr>
                    </a:p>
                  </a:txBody>
                  <a:tcPr marL="50476" marR="50476"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rowSpan="5">
                  <a:txBody>
                    <a:bodyPr/>
                    <a:lstStyle/>
                    <a:p>
                      <a:pPr algn="ctr">
                        <a:lnSpc>
                          <a:spcPct val="115000"/>
                        </a:lnSpc>
                        <a:spcBef>
                          <a:spcPts val="1000"/>
                        </a:spcBef>
                        <a:spcAft>
                          <a:spcPts val="0"/>
                        </a:spcAft>
                      </a:pPr>
                      <a:r>
                        <a:rPr lang="tr-TR" sz="900">
                          <a:effectLst/>
                          <a:latin typeface="Times New Roman"/>
                          <a:ea typeface="Times New Roman"/>
                          <a:cs typeface="Times New Roman"/>
                        </a:rPr>
                        <a:t>82</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dirty="0">
                          <a:effectLst/>
                          <a:latin typeface="Times New Roman"/>
                          <a:ea typeface="Times New Roman"/>
                          <a:cs typeface="Times New Roman"/>
                        </a:rPr>
                        <a:t>19</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pPr>
                      <a:r>
                        <a:rPr lang="tr-TR" sz="900">
                          <a:effectLst/>
                          <a:latin typeface="Times New Roman"/>
                          <a:ea typeface="Times New Roman"/>
                          <a:cs typeface="Times New Roman"/>
                        </a:rPr>
                        <a:t>Gelik-Ayiçi güzergahı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dirty="0">
                          <a:effectLst/>
                          <a:latin typeface="Times New Roman"/>
                          <a:ea typeface="Times New Roman"/>
                          <a:cs typeface="Times New Roman"/>
                        </a:rPr>
                        <a:t>12</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pPr>
                      <a:r>
                        <a:rPr lang="tr-TR" sz="900">
                          <a:effectLst/>
                          <a:latin typeface="Times New Roman"/>
                          <a:ea typeface="Times New Roman"/>
                          <a:cs typeface="Times New Roman"/>
                        </a:rPr>
                        <a:t>Kurtköy-Şirinköy güzergahı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dirty="0">
                          <a:effectLst/>
                          <a:latin typeface="Times New Roman"/>
                          <a:ea typeface="Times New Roman"/>
                          <a:cs typeface="Times New Roman"/>
                        </a:rPr>
                        <a:t>27</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pPr>
                      <a:r>
                        <a:rPr lang="tr-TR" sz="900">
                          <a:effectLst/>
                          <a:latin typeface="Times New Roman"/>
                          <a:ea typeface="Times New Roman"/>
                          <a:cs typeface="Times New Roman"/>
                        </a:rPr>
                        <a:t>Kırımsa-Kokurdan güzergahı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dirty="0">
                          <a:effectLst/>
                          <a:latin typeface="Times New Roman"/>
                          <a:ea typeface="Times New Roman"/>
                          <a:cs typeface="Times New Roman"/>
                        </a:rPr>
                        <a:t>11</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pPr>
                      <a:r>
                        <a:rPr lang="tr-TR" sz="900">
                          <a:effectLst/>
                          <a:latin typeface="Times New Roman"/>
                          <a:ea typeface="Times New Roman"/>
                          <a:cs typeface="Times New Roman"/>
                        </a:rPr>
                        <a:t>Göbü-Türkali güzergahı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dirty="0">
                          <a:effectLst/>
                          <a:latin typeface="Times New Roman"/>
                          <a:ea typeface="Times New Roman"/>
                          <a:cs typeface="Times New Roman"/>
                        </a:rPr>
                        <a:t>13</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pPr>
                      <a:r>
                        <a:rPr lang="tr-TR" sz="900">
                          <a:effectLst/>
                          <a:latin typeface="Times New Roman"/>
                          <a:ea typeface="Times New Roman"/>
                          <a:cs typeface="Times New Roman"/>
                        </a:rPr>
                        <a:t>Gelik- Yarımdamarlı güzergahı</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98074">
                <a:tc rowSpan="5">
                  <a:txBody>
                    <a:bodyPr/>
                    <a:lstStyle/>
                    <a:p>
                      <a:pPr algn="ctr">
                        <a:lnSpc>
                          <a:spcPct val="115000"/>
                        </a:lnSpc>
                        <a:spcBef>
                          <a:spcPts val="1000"/>
                        </a:spcBef>
                        <a:spcAft>
                          <a:spcPts val="0"/>
                        </a:spcAft>
                      </a:pPr>
                      <a:r>
                        <a:rPr lang="tr-TR" sz="900" b="1">
                          <a:effectLst/>
                          <a:latin typeface="Times New Roman"/>
                          <a:ea typeface="Times New Roman"/>
                          <a:cs typeface="Times New Roman"/>
                        </a:rPr>
                        <a:t>2019-2020</a:t>
                      </a:r>
                      <a:endParaRPr lang="tr-TR" sz="900">
                        <a:effectLst/>
                        <a:latin typeface="Calibri"/>
                        <a:ea typeface="Times New Roman"/>
                        <a:cs typeface="Times New Roman"/>
                      </a:endParaRPr>
                    </a:p>
                  </a:txBody>
                  <a:tcPr marL="50476" marR="50476"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rowSpan="5">
                  <a:txBody>
                    <a:bodyPr/>
                    <a:lstStyle/>
                    <a:p>
                      <a:pPr algn="ctr">
                        <a:lnSpc>
                          <a:spcPct val="115000"/>
                        </a:lnSpc>
                        <a:spcBef>
                          <a:spcPts val="1000"/>
                        </a:spcBef>
                        <a:spcAft>
                          <a:spcPts val="0"/>
                        </a:spcAft>
                      </a:pPr>
                      <a:r>
                        <a:rPr lang="tr-TR" sz="900">
                          <a:effectLst/>
                          <a:latin typeface="Times New Roman"/>
                          <a:ea typeface="Times New Roman"/>
                          <a:cs typeface="Times New Roman"/>
                        </a:rPr>
                        <a:t>77</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9</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900" dirty="0" err="1">
                          <a:effectLst/>
                          <a:latin typeface="Times New Roman"/>
                          <a:ea typeface="Times New Roman"/>
                          <a:cs typeface="Times New Roman"/>
                        </a:rPr>
                        <a:t>Gelik</a:t>
                      </a:r>
                      <a:r>
                        <a:rPr lang="tr-TR" sz="900" dirty="0">
                          <a:effectLst/>
                          <a:latin typeface="Times New Roman"/>
                          <a:ea typeface="Times New Roman"/>
                          <a:cs typeface="Times New Roman"/>
                        </a:rPr>
                        <a:t>- Esenlik –Kırımsa- Kokurdan</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27</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900" dirty="0" err="1">
                          <a:effectLst/>
                          <a:latin typeface="Times New Roman"/>
                          <a:ea typeface="Times New Roman"/>
                          <a:cs typeface="Times New Roman"/>
                        </a:rPr>
                        <a:t>Gelik</a:t>
                      </a:r>
                      <a:r>
                        <a:rPr lang="tr-TR" sz="900" dirty="0">
                          <a:effectLst/>
                          <a:latin typeface="Times New Roman"/>
                          <a:ea typeface="Times New Roman"/>
                          <a:cs typeface="Times New Roman"/>
                        </a:rPr>
                        <a:t>- </a:t>
                      </a:r>
                      <a:r>
                        <a:rPr lang="tr-TR" sz="900" dirty="0" err="1">
                          <a:effectLst/>
                          <a:latin typeface="Times New Roman"/>
                          <a:ea typeface="Times New Roman"/>
                          <a:cs typeface="Times New Roman"/>
                        </a:rPr>
                        <a:t>Ayiçi</a:t>
                      </a:r>
                      <a:r>
                        <a:rPr lang="tr-TR" sz="900" dirty="0">
                          <a:effectLst/>
                          <a:latin typeface="Times New Roman"/>
                          <a:ea typeface="Times New Roman"/>
                          <a:cs typeface="Times New Roman"/>
                        </a:rPr>
                        <a:t>- Esenlik</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24</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900" dirty="0">
                          <a:effectLst/>
                          <a:latin typeface="Times New Roman"/>
                          <a:ea typeface="Times New Roman"/>
                          <a:cs typeface="Times New Roman"/>
                        </a:rPr>
                        <a:t>Kırımsa- Kokurdan</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a:effectLst/>
                          <a:latin typeface="Times New Roman"/>
                          <a:ea typeface="Times New Roman"/>
                          <a:cs typeface="Times New Roman"/>
                        </a:rPr>
                        <a:t>11</a:t>
                      </a:r>
                      <a:endParaRPr lang="tr-TR" sz="90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900" dirty="0">
                          <a:effectLst/>
                          <a:latin typeface="Times New Roman"/>
                          <a:ea typeface="Times New Roman"/>
                          <a:cs typeface="Times New Roman"/>
                        </a:rPr>
                        <a:t>Kurtköy- </a:t>
                      </a:r>
                      <a:r>
                        <a:rPr lang="tr-TR" sz="900" dirty="0" err="1">
                          <a:effectLst/>
                          <a:latin typeface="Times New Roman"/>
                          <a:ea typeface="Times New Roman"/>
                          <a:cs typeface="Times New Roman"/>
                        </a:rPr>
                        <a:t>Şirinköy</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36515">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900" dirty="0">
                          <a:effectLst/>
                          <a:latin typeface="Times New Roman"/>
                          <a:ea typeface="Times New Roman"/>
                          <a:cs typeface="Times New Roman"/>
                        </a:rPr>
                        <a:t>6</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900" dirty="0">
                          <a:effectLst/>
                          <a:latin typeface="Times New Roman"/>
                          <a:ea typeface="Times New Roman"/>
                          <a:cs typeface="Times New Roman"/>
                        </a:rPr>
                        <a:t>Kurtköy- </a:t>
                      </a:r>
                      <a:r>
                        <a:rPr lang="tr-TR" sz="900" dirty="0" err="1">
                          <a:effectLst/>
                          <a:latin typeface="Times New Roman"/>
                          <a:ea typeface="Times New Roman"/>
                          <a:cs typeface="Times New Roman"/>
                        </a:rPr>
                        <a:t>Şirinköy</a:t>
                      </a:r>
                      <a:r>
                        <a:rPr lang="tr-TR" sz="900" dirty="0">
                          <a:effectLst/>
                          <a:latin typeface="Times New Roman"/>
                          <a:ea typeface="Times New Roman"/>
                          <a:cs typeface="Times New Roman"/>
                        </a:rPr>
                        <a:t>- </a:t>
                      </a:r>
                      <a:r>
                        <a:rPr lang="tr-TR" sz="900" dirty="0" err="1">
                          <a:effectLst/>
                          <a:latin typeface="Times New Roman"/>
                          <a:ea typeface="Times New Roman"/>
                          <a:cs typeface="Times New Roman"/>
                        </a:rPr>
                        <a:t>Çalca</a:t>
                      </a:r>
                      <a:r>
                        <a:rPr lang="tr-TR" sz="900" dirty="0">
                          <a:effectLst/>
                          <a:latin typeface="Times New Roman"/>
                          <a:ea typeface="Times New Roman"/>
                          <a:cs typeface="Times New Roman"/>
                        </a:rPr>
                        <a:t>- Muslu</a:t>
                      </a:r>
                      <a:endParaRPr lang="tr-TR" sz="900" dirty="0">
                        <a:effectLst/>
                        <a:latin typeface="Calibri"/>
                        <a:ea typeface="Times New Roman"/>
                        <a:cs typeface="Times New Roman"/>
                      </a:endParaRPr>
                    </a:p>
                  </a:txBody>
                  <a:tcPr marL="50476" marR="50476"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933445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458023"/>
          </a:xfrm>
          <a:prstGeom prst="rect">
            <a:avLst/>
          </a:prstGeom>
          <a:noFill/>
          <a:extLst>
            <a:ext uri="{909E8E84-426E-40DD-AFC4-6F175D3DCCD1}">
              <a14:hiddenFill xmlns:a14="http://schemas.microsoft.com/office/drawing/2010/main">
                <a:solidFill>
                  <a:srgbClr val="FFFFFF"/>
                </a:solidFill>
              </a14:hiddenFill>
            </a:ext>
          </a:extLst>
        </p:spPr>
      </p:pic>
      <p:sp>
        <p:nvSpPr>
          <p:cNvPr id="6"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23</a:t>
            </a:fld>
            <a:endParaRPr lang="tr-T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68316"/>
            <a:ext cx="656369" cy="6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ikdörtgen 8"/>
          <p:cNvSpPr/>
          <p:nvPr/>
        </p:nvSpPr>
        <p:spPr>
          <a:xfrm>
            <a:off x="-6349" y="4327539"/>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5" name="Tablo 4"/>
          <p:cNvGraphicFramePr>
            <a:graphicFrameLocks noGrp="1"/>
          </p:cNvGraphicFramePr>
          <p:nvPr>
            <p:extLst>
              <p:ext uri="{D42A27DB-BD31-4B8C-83A1-F6EECF244321}">
                <p14:modId xmlns:p14="http://schemas.microsoft.com/office/powerpoint/2010/main" val="958854393"/>
              </p:ext>
            </p:extLst>
          </p:nvPr>
        </p:nvGraphicFramePr>
        <p:xfrm>
          <a:off x="1379971" y="1275606"/>
          <a:ext cx="5616624" cy="3772120"/>
        </p:xfrm>
        <a:graphic>
          <a:graphicData uri="http://schemas.openxmlformats.org/drawingml/2006/table">
            <a:tbl>
              <a:tblPr firstRow="1" firstCol="1" lastRow="1" lastCol="1" bandRow="1" bandCol="1"/>
              <a:tblGrid>
                <a:gridCol w="1420863"/>
                <a:gridCol w="722654"/>
                <a:gridCol w="963283"/>
                <a:gridCol w="963283"/>
                <a:gridCol w="826461"/>
                <a:gridCol w="720080"/>
              </a:tblGrid>
              <a:tr h="244783">
                <a:tc gridSpan="6">
                  <a:txBody>
                    <a:bodyPr/>
                    <a:lstStyle/>
                    <a:p>
                      <a:pPr algn="ctr">
                        <a:lnSpc>
                          <a:spcPct val="115000"/>
                        </a:lnSpc>
                        <a:spcBef>
                          <a:spcPts val="1000"/>
                        </a:spcBef>
                        <a:spcAft>
                          <a:spcPts val="0"/>
                        </a:spcAft>
                      </a:pPr>
                      <a:r>
                        <a:rPr lang="tr-TR" sz="1000" b="1" dirty="0">
                          <a:solidFill>
                            <a:srgbClr val="000000"/>
                          </a:solidFill>
                          <a:effectLst/>
                          <a:latin typeface="Times New Roman"/>
                          <a:ea typeface="Times New Roman"/>
                          <a:cs typeface="Times New Roman"/>
                        </a:rPr>
                        <a:t>Sınıf Tekrarı Yapan Öğrenci Sayısı</a:t>
                      </a:r>
                      <a:endParaRPr lang="tr-TR" sz="1000" dirty="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28014">
                <a:tc row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Eğitim-Öğretim Yılı</a:t>
                      </a:r>
                      <a:endParaRPr lang="tr-TR" sz="100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EF0CD"/>
                    </a:solidFill>
                  </a:tcPr>
                </a:tc>
                <a:tc row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Sınıf</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EF0CD"/>
                    </a:solidFill>
                  </a:tcPr>
                </a:tc>
                <a:tc row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Toplam Öğrenci Sayısı</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EF0CD"/>
                    </a:solidFill>
                  </a:tcPr>
                </a:tc>
                <a:tc grid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Sınıf Tekrarı Yapan Öğrenci Sayısı</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hMerge="1">
                  <a:txBody>
                    <a:bodyPr/>
                    <a:lstStyle/>
                    <a:p>
                      <a:endParaRPr lang="tr-TR"/>
                    </a:p>
                  </a:txBody>
                  <a:tcPr/>
                </a:tc>
                <a:tc row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Oran (%)</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EF0CD"/>
                    </a:solidFill>
                  </a:tcPr>
                </a:tc>
              </a:tr>
              <a:tr h="397413">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Devamsızlık</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Ders Başarısı</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EF0CD"/>
                    </a:solidFill>
                  </a:tcPr>
                </a:tc>
                <a:tc vMerge="1">
                  <a:txBody>
                    <a:bodyPr/>
                    <a:lstStyle/>
                    <a:p>
                      <a:endParaRPr lang="tr-TR"/>
                    </a:p>
                  </a:txBody>
                  <a:tcPr/>
                </a:tc>
              </a:tr>
              <a:tr h="163188">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2014-2015</a:t>
                      </a:r>
                      <a:endParaRPr lang="tr-TR" sz="100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Tümü</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246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r>
              <a:tr h="163188">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2015-2016</a:t>
                      </a:r>
                      <a:endParaRPr lang="tr-TR" sz="100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Tümü</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325</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gridSpan="2">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31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hMerge="1">
                  <a:txBody>
                    <a:bodyPr/>
                    <a:lstStyle/>
                    <a:p>
                      <a:endParaRPr lang="tr-TR"/>
                    </a:p>
                  </a:txBody>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9,5</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r>
              <a:tr h="163188">
                <a:tc rowSpan="4">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2016-2017</a:t>
                      </a:r>
                      <a:endParaRPr lang="tr-TR" sz="100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9</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95</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13</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24,2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163188">
                <a:tc vMerge="1">
                  <a:txBody>
                    <a:bodyPr/>
                    <a:lstStyle/>
                    <a:p>
                      <a:endParaRPr lang="tr-TR"/>
                    </a:p>
                  </a:txBody>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83</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14,4</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163188">
                <a:tc vMerge="1">
                  <a:txBody>
                    <a:bodyPr/>
                    <a:lstStyle/>
                    <a:p>
                      <a:endParaRPr lang="tr-TR"/>
                    </a:p>
                  </a:txBody>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128</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8,5</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163188">
                <a:tc vMerge="1">
                  <a:txBody>
                    <a:bodyPr/>
                    <a:lstStyle/>
                    <a:p>
                      <a:endParaRPr lang="tr-TR"/>
                    </a:p>
                  </a:txBody>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21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163188">
                <a:tc grid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TOPLAM</a:t>
                      </a:r>
                      <a:endParaRPr lang="tr-TR" sz="100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hMerge="1">
                  <a:txBody>
                    <a:bodyPr/>
                    <a:lstStyle/>
                    <a:p>
                      <a:endParaRPr lang="tr-TR"/>
                    </a:p>
                  </a:txBody>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327</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20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26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14,6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r>
              <a:tr h="163188">
                <a:tc rowSpan="4">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2017-2018</a:t>
                      </a:r>
                      <a:endParaRPr lang="tr-TR" sz="100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9</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71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38</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63188">
                <a:tc vMerge="1">
                  <a:txBody>
                    <a:bodyPr/>
                    <a:lstStyle/>
                    <a:p>
                      <a:endParaRPr lang="tr-TR"/>
                    </a:p>
                  </a:txBody>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84</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4</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9</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15,4</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63188">
                <a:tc vMerge="1">
                  <a:txBody>
                    <a:bodyPr/>
                    <a:lstStyle/>
                    <a:p>
                      <a:endParaRPr lang="tr-TR"/>
                    </a:p>
                  </a:txBody>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98</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1,02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63188">
                <a:tc vMerge="1">
                  <a:txBody>
                    <a:bodyPr/>
                    <a:lstStyle/>
                    <a:p>
                      <a:endParaRPr lang="tr-TR"/>
                    </a:p>
                  </a:txBody>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126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1,5</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63188">
                <a:tc gridSpan="2">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TOPLAM</a:t>
                      </a:r>
                      <a:endParaRPr lang="tr-TR" sz="100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hMerge="1">
                  <a:txBody>
                    <a:bodyPr/>
                    <a:lstStyle/>
                    <a:p>
                      <a:endParaRPr lang="tr-TR"/>
                    </a:p>
                  </a:txBody>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379</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18</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25</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0"/>
                        </a:spcAft>
                      </a:pPr>
                      <a:r>
                        <a:rPr lang="tr-TR" sz="1000">
                          <a:solidFill>
                            <a:srgbClr val="000000"/>
                          </a:solidFill>
                          <a:effectLst/>
                          <a:latin typeface="Times New Roman"/>
                          <a:ea typeface="Times New Roman"/>
                          <a:cs typeface="Times New Roman"/>
                        </a:rPr>
                        <a:t>11,3</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r>
              <a:tr h="163188">
                <a:tc rowSpan="4">
                  <a:txBody>
                    <a:bodyPr/>
                    <a:lstStyle/>
                    <a:p>
                      <a:pPr algn="ctr">
                        <a:lnSpc>
                          <a:spcPct val="115000"/>
                        </a:lnSpc>
                        <a:spcBef>
                          <a:spcPts val="1000"/>
                        </a:spcBef>
                        <a:spcAft>
                          <a:spcPts val="0"/>
                        </a:spcAft>
                      </a:pPr>
                      <a:r>
                        <a:rPr lang="tr-TR" sz="1000" b="1">
                          <a:effectLst/>
                          <a:latin typeface="Times New Roman"/>
                          <a:ea typeface="Times New Roman"/>
                          <a:cs typeface="Times New Roman"/>
                        </a:rPr>
                        <a:t>2018-2019</a:t>
                      </a:r>
                      <a:endParaRPr lang="tr-TR" sz="100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9</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72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41,6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163188">
                <a:tc vMerge="1">
                  <a:txBody>
                    <a:bodyPr/>
                    <a:lstStyle/>
                    <a:p>
                      <a:endParaRPr lang="tr-TR"/>
                    </a:p>
                  </a:txBody>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10</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44</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6,8</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163188">
                <a:tc vMerge="1">
                  <a:txBody>
                    <a:bodyPr/>
                    <a:lstStyle/>
                    <a:p>
                      <a:endParaRPr lang="tr-TR"/>
                    </a:p>
                  </a:txBody>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69</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4,3</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163188">
                <a:tc vMerge="1">
                  <a:txBody>
                    <a:bodyPr/>
                    <a:lstStyle/>
                    <a:p>
                      <a:endParaRPr lang="tr-TR"/>
                    </a:p>
                  </a:txBody>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96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2,08</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163188">
                <a:tc gridSpan="2">
                  <a:txBody>
                    <a:bodyPr/>
                    <a:lstStyle/>
                    <a:p>
                      <a:pPr algn="ctr">
                        <a:lnSpc>
                          <a:spcPct val="115000"/>
                        </a:lnSpc>
                        <a:spcBef>
                          <a:spcPts val="1000"/>
                        </a:spcBef>
                        <a:spcAft>
                          <a:spcPts val="0"/>
                        </a:spcAft>
                      </a:pPr>
                      <a:r>
                        <a:rPr lang="tr-TR" sz="1000" b="1">
                          <a:effectLst/>
                          <a:latin typeface="Times New Roman"/>
                          <a:ea typeface="Times New Roman"/>
                          <a:cs typeface="Times New Roman"/>
                        </a:rPr>
                        <a:t>TOPLAM</a:t>
                      </a:r>
                      <a:endParaRPr lang="tr-TR" sz="1000">
                        <a:effectLst/>
                        <a:latin typeface="Calibri"/>
                        <a:ea typeface="Times New Roman"/>
                        <a:cs typeface="Times New Roman"/>
                      </a:endParaRPr>
                    </a:p>
                  </a:txBody>
                  <a:tcPr marL="47791" marR="47791"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hMerge="1">
                  <a:txBody>
                    <a:bodyPr/>
                    <a:lstStyle/>
                    <a:p>
                      <a:endParaRPr lang="tr-TR"/>
                    </a:p>
                  </a:txBody>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281</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26</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12</a:t>
                      </a:r>
                      <a:endParaRPr lang="tr-TR" sz="100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0"/>
                        </a:spcAft>
                      </a:pPr>
                      <a:r>
                        <a:rPr lang="tr-TR" sz="1000" dirty="0">
                          <a:effectLst/>
                          <a:latin typeface="Times New Roman"/>
                          <a:ea typeface="Times New Roman"/>
                          <a:cs typeface="Times New Roman"/>
                        </a:rPr>
                        <a:t>13,5</a:t>
                      </a:r>
                      <a:endParaRPr lang="tr-TR" sz="1000" dirty="0">
                        <a:effectLst/>
                        <a:latin typeface="Calibri"/>
                        <a:ea typeface="Times New Roman"/>
                        <a:cs typeface="Times New Roman"/>
                      </a:endParaRPr>
                    </a:p>
                  </a:txBody>
                  <a:tcPr marL="47791" marR="47791"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DE9D9"/>
                    </a:solidFill>
                  </a:tcPr>
                </a:tc>
              </a:tr>
            </a:tbl>
          </a:graphicData>
        </a:graphic>
      </p:graphicFrame>
    </p:spTree>
    <p:extLst>
      <p:ext uri="{BB962C8B-B14F-4D97-AF65-F5344CB8AC3E}">
        <p14:creationId xmlns:p14="http://schemas.microsoft.com/office/powerpoint/2010/main" val="22298312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ÖĞRENCİ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24</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0" y="4155926"/>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8" name="Grafik 7"/>
          <p:cNvGraphicFramePr/>
          <p:nvPr>
            <p:extLst>
              <p:ext uri="{D42A27DB-BD31-4B8C-83A1-F6EECF244321}">
                <p14:modId xmlns:p14="http://schemas.microsoft.com/office/powerpoint/2010/main" val="2770783953"/>
              </p:ext>
            </p:extLst>
          </p:nvPr>
        </p:nvGraphicFramePr>
        <p:xfrm>
          <a:off x="1965681" y="1379752"/>
          <a:ext cx="4694555"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591478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MEZUN 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25</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0" y="4155926"/>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10" name="Tablo 9"/>
          <p:cNvGraphicFramePr>
            <a:graphicFrameLocks noGrp="1"/>
          </p:cNvGraphicFramePr>
          <p:nvPr>
            <p:extLst>
              <p:ext uri="{D42A27DB-BD31-4B8C-83A1-F6EECF244321}">
                <p14:modId xmlns:p14="http://schemas.microsoft.com/office/powerpoint/2010/main" val="3710937779"/>
              </p:ext>
            </p:extLst>
          </p:nvPr>
        </p:nvGraphicFramePr>
        <p:xfrm>
          <a:off x="1835696" y="1512634"/>
          <a:ext cx="4976072" cy="2859316"/>
        </p:xfrm>
        <a:graphic>
          <a:graphicData uri="http://schemas.openxmlformats.org/drawingml/2006/table">
            <a:tbl>
              <a:tblPr/>
              <a:tblGrid>
                <a:gridCol w="2485694"/>
                <a:gridCol w="1242847"/>
                <a:gridCol w="1247531"/>
              </a:tblGrid>
              <a:tr h="475169">
                <a:tc gridSpan="3">
                  <a:txBody>
                    <a:bodyPr/>
                    <a:lstStyle/>
                    <a:p>
                      <a:pPr algn="ctr">
                        <a:lnSpc>
                          <a:spcPct val="115000"/>
                        </a:lnSpc>
                        <a:spcBef>
                          <a:spcPts val="1000"/>
                        </a:spcBef>
                        <a:spcAft>
                          <a:spcPts val="0"/>
                        </a:spcAft>
                      </a:pPr>
                      <a:r>
                        <a:rPr lang="it-IT" sz="1000" b="1">
                          <a:effectLst/>
                          <a:latin typeface="Times New Roman"/>
                          <a:ea typeface="Times New Roman"/>
                          <a:cs typeface="Times New Roman"/>
                        </a:rPr>
                        <a:t>Yıllara Göre Mezun Olan Öğrenci Oranı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c hMerge="1">
                  <a:txBody>
                    <a:bodyPr/>
                    <a:lstStyle/>
                    <a:p>
                      <a:endParaRPr lang="tr-TR"/>
                    </a:p>
                  </a:txBody>
                  <a:tcPr/>
                </a:tc>
                <a:tc hMerge="1">
                  <a:txBody>
                    <a:bodyPr/>
                    <a:lstStyle/>
                    <a:p>
                      <a:endParaRPr lang="tr-TR"/>
                    </a:p>
                  </a:txBody>
                  <a:tcPr/>
                </a:tc>
              </a:tr>
              <a:tr h="520127">
                <a:tc>
                  <a:txBody>
                    <a:bodyPr/>
                    <a:lstStyle/>
                    <a:p>
                      <a:pPr algn="ctr">
                        <a:lnSpc>
                          <a:spcPct val="115000"/>
                        </a:lnSpc>
                        <a:spcBef>
                          <a:spcPts val="1000"/>
                        </a:spcBef>
                        <a:spcAft>
                          <a:spcPts val="0"/>
                        </a:spcAft>
                      </a:pPr>
                      <a:r>
                        <a:rPr lang="tr-TR" sz="1000" b="1">
                          <a:effectLst/>
                          <a:latin typeface="Times New Roman"/>
                          <a:ea typeface="Times New Roman"/>
                          <a:cs typeface="Times New Roman"/>
                        </a:rPr>
                        <a:t>Eğitim –Öğretim Yılı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Öğrenci</a:t>
                      </a:r>
                      <a:endParaRPr lang="tr-TR" sz="1000">
                        <a:effectLst/>
                        <a:latin typeface="Calibri"/>
                        <a:ea typeface="Times New Roman"/>
                        <a:cs typeface="Times New Roman"/>
                      </a:endParaRPr>
                    </a:p>
                    <a:p>
                      <a:pPr algn="ctr">
                        <a:lnSpc>
                          <a:spcPct val="115000"/>
                        </a:lnSpc>
                        <a:spcBef>
                          <a:spcPts val="1000"/>
                        </a:spcBef>
                        <a:spcAft>
                          <a:spcPts val="0"/>
                        </a:spcAft>
                      </a:pPr>
                      <a:r>
                        <a:rPr lang="tr-TR" sz="1000" b="1">
                          <a:effectLst/>
                          <a:latin typeface="Times New Roman"/>
                          <a:ea typeface="Times New Roman"/>
                          <a:cs typeface="Times New Roman"/>
                        </a:rPr>
                        <a:t>Sayısı</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Mezun</a:t>
                      </a:r>
                      <a:endParaRPr lang="tr-TR" sz="1000">
                        <a:effectLst/>
                        <a:latin typeface="Calibri"/>
                        <a:ea typeface="Times New Roman"/>
                        <a:cs typeface="Times New Roman"/>
                      </a:endParaRPr>
                    </a:p>
                    <a:p>
                      <a:pPr algn="ctr">
                        <a:lnSpc>
                          <a:spcPct val="115000"/>
                        </a:lnSpc>
                        <a:spcBef>
                          <a:spcPts val="1000"/>
                        </a:spcBef>
                        <a:spcAft>
                          <a:spcPts val="0"/>
                        </a:spcAft>
                      </a:pPr>
                      <a:r>
                        <a:rPr lang="tr-TR" sz="1000" b="1">
                          <a:effectLst/>
                          <a:latin typeface="Times New Roman"/>
                          <a:ea typeface="Times New Roman"/>
                          <a:cs typeface="Times New Roman"/>
                        </a:rPr>
                        <a:t>Sayısı</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r>
              <a:tr h="372804">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2014-2015</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18</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18</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r>
              <a:tr h="372804">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2015-2016</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30</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30</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372804">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2016-2017</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r>
              <a:tr h="372804">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2017-2018</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126</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125</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372804">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2018-2019</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96</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a:effectLst/>
                          <a:latin typeface="Times New Roman"/>
                          <a:ea typeface="Times New Roman"/>
                          <a:cs typeface="Times New Roman"/>
                        </a:rPr>
                        <a:t>94</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063678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MEZUN ÖĞRENCİLERE İLİŞKİN VERİLER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26</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o 4"/>
          <p:cNvGraphicFramePr>
            <a:graphicFrameLocks noGrp="1"/>
          </p:cNvGraphicFramePr>
          <p:nvPr>
            <p:extLst>
              <p:ext uri="{D42A27DB-BD31-4B8C-83A1-F6EECF244321}">
                <p14:modId xmlns:p14="http://schemas.microsoft.com/office/powerpoint/2010/main" val="2344095690"/>
              </p:ext>
            </p:extLst>
          </p:nvPr>
        </p:nvGraphicFramePr>
        <p:xfrm>
          <a:off x="1259632" y="1356931"/>
          <a:ext cx="6457948" cy="2333371"/>
        </p:xfrm>
        <a:graphic>
          <a:graphicData uri="http://schemas.openxmlformats.org/drawingml/2006/table">
            <a:tbl>
              <a:tblPr firstRow="1" firstCol="1" bandRow="1"/>
              <a:tblGrid>
                <a:gridCol w="968106"/>
                <a:gridCol w="756197"/>
                <a:gridCol w="756197"/>
                <a:gridCol w="601745"/>
                <a:gridCol w="659819"/>
                <a:gridCol w="678971"/>
                <a:gridCol w="678971"/>
                <a:gridCol w="678971"/>
                <a:gridCol w="678971"/>
              </a:tblGrid>
              <a:tr h="354330">
                <a:tc gridSpan="9">
                  <a:txBody>
                    <a:bodyPr/>
                    <a:lstStyle/>
                    <a:p>
                      <a:pPr algn="ctr">
                        <a:lnSpc>
                          <a:spcPct val="115000"/>
                        </a:lnSpc>
                        <a:spcBef>
                          <a:spcPts val="1000"/>
                        </a:spcBef>
                        <a:spcAft>
                          <a:spcPts val="0"/>
                        </a:spcAft>
                      </a:pPr>
                      <a:r>
                        <a:rPr lang="tr-TR" sz="900" b="1">
                          <a:effectLst/>
                          <a:latin typeface="Times New Roman"/>
                          <a:ea typeface="Times New Roman"/>
                          <a:cs typeface="Times New Roman"/>
                        </a:rPr>
                        <a:t>Yükseköğretim Programlarına Yerleşme Oranı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8605">
                <a:tc rowSpan="2">
                  <a:txBody>
                    <a:bodyPr/>
                    <a:lstStyle/>
                    <a:p>
                      <a:pPr algn="ctr">
                        <a:lnSpc>
                          <a:spcPct val="115000"/>
                        </a:lnSpc>
                        <a:spcBef>
                          <a:spcPts val="1000"/>
                        </a:spcBef>
                        <a:spcAft>
                          <a:spcPts val="0"/>
                        </a:spcAft>
                      </a:pPr>
                      <a:r>
                        <a:rPr lang="tr-TR" sz="900" b="1">
                          <a:effectLst/>
                          <a:latin typeface="Times New Roman"/>
                          <a:ea typeface="Times New Roman"/>
                          <a:cs typeface="Times New Roman"/>
                        </a:rPr>
                        <a:t>Yıl</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b="1">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900" b="1">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gridSpan="5">
                  <a:txBody>
                    <a:bodyPr/>
                    <a:lstStyle/>
                    <a:p>
                      <a:pPr algn="ctr">
                        <a:lnSpc>
                          <a:spcPct val="115000"/>
                        </a:lnSpc>
                        <a:spcBef>
                          <a:spcPts val="1000"/>
                        </a:spcBef>
                        <a:spcAft>
                          <a:spcPts val="0"/>
                        </a:spcAft>
                      </a:pPr>
                      <a:r>
                        <a:rPr lang="tr-TR" sz="900" b="1">
                          <a:effectLst/>
                          <a:latin typeface="Times New Roman"/>
                          <a:ea typeface="Times New Roman"/>
                          <a:cs typeface="Times New Roman"/>
                        </a:rPr>
                        <a:t>YERLEŞEN ÖĞRENCİ SAYISI</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a:lnSpc>
                          <a:spcPct val="115000"/>
                        </a:lnSpc>
                        <a:spcBef>
                          <a:spcPts val="1000"/>
                        </a:spcBef>
                        <a:spcAft>
                          <a:spcPts val="0"/>
                        </a:spcAft>
                      </a:pPr>
                      <a:r>
                        <a:rPr lang="tr-TR" sz="900" b="1">
                          <a:effectLst/>
                          <a:latin typeface="Times New Roman"/>
                          <a:ea typeface="Times New Roman"/>
                          <a:cs typeface="Times New Roman"/>
                        </a:rPr>
                        <a:t>Başarı Yüzdesi</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0">
                <a:tc vMerge="1">
                  <a:txBody>
                    <a:bodyPr/>
                    <a:lstStyle/>
                    <a:p>
                      <a:endParaRPr lang="tr-TR"/>
                    </a:p>
                  </a:txBody>
                  <a:tcPr/>
                </a:tc>
                <a:tc>
                  <a:txBody>
                    <a:bodyPr/>
                    <a:lstStyle/>
                    <a:p>
                      <a:pPr algn="ctr">
                        <a:lnSpc>
                          <a:spcPct val="115000"/>
                        </a:lnSpc>
                        <a:spcBef>
                          <a:spcPts val="1000"/>
                        </a:spcBef>
                        <a:spcAft>
                          <a:spcPts val="0"/>
                        </a:spcAft>
                      </a:pPr>
                      <a:r>
                        <a:rPr lang="tr-TR" sz="900" b="1">
                          <a:effectLst/>
                          <a:latin typeface="Times New Roman"/>
                          <a:ea typeface="Times New Roman"/>
                          <a:cs typeface="Times New Roman"/>
                        </a:rPr>
                        <a:t>Mezun Sayısı</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900" b="1">
                          <a:effectLst/>
                          <a:latin typeface="Times New Roman"/>
                          <a:ea typeface="Times New Roman"/>
                          <a:cs typeface="Times New Roman"/>
                        </a:rPr>
                        <a:t>Sınava Başvuran Öğrenci Sayısı</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900" b="1">
                          <a:effectLst/>
                          <a:latin typeface="Times New Roman"/>
                          <a:ea typeface="Times New Roman"/>
                          <a:cs typeface="Times New Roman"/>
                        </a:rPr>
                        <a:t>Ön Lisans</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900" b="1">
                          <a:effectLst/>
                          <a:latin typeface="Times New Roman"/>
                          <a:ea typeface="Times New Roman"/>
                          <a:cs typeface="Times New Roman"/>
                        </a:rPr>
                        <a:t>Lisans</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00000"/>
                        </a:lnSpc>
                        <a:spcBef>
                          <a:spcPts val="1000"/>
                        </a:spcBef>
                        <a:spcAft>
                          <a:spcPts val="0"/>
                        </a:spcAft>
                      </a:pPr>
                      <a:r>
                        <a:rPr lang="tr-TR" sz="900" b="1" dirty="0" smtClean="0">
                          <a:effectLst/>
                          <a:latin typeface="Times New Roman"/>
                          <a:ea typeface="Times New Roman"/>
                          <a:cs typeface="Times New Roman"/>
                        </a:rPr>
                        <a:t>Sınavsız</a:t>
                      </a:r>
                      <a:r>
                        <a:rPr lang="tr-TR" sz="900" b="1" baseline="0" dirty="0" smtClean="0">
                          <a:effectLst/>
                          <a:latin typeface="Times New Roman"/>
                          <a:ea typeface="Times New Roman"/>
                          <a:cs typeface="Times New Roman"/>
                        </a:rPr>
                        <a:t> Ön </a:t>
                      </a:r>
                      <a:r>
                        <a:rPr lang="tr-TR" sz="900" b="1" dirty="0" smtClean="0">
                          <a:effectLst/>
                          <a:latin typeface="Times New Roman"/>
                          <a:ea typeface="Times New Roman"/>
                          <a:cs typeface="Times New Roman"/>
                        </a:rPr>
                        <a:t>Lisans</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900" b="1">
                          <a:effectLst/>
                          <a:latin typeface="Times New Roman"/>
                          <a:ea typeface="Times New Roman"/>
                          <a:cs typeface="Times New Roman"/>
                        </a:rPr>
                        <a:t>Açık Öğretim</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900" b="1">
                          <a:effectLst/>
                          <a:latin typeface="Times New Roman"/>
                          <a:ea typeface="Times New Roman"/>
                          <a:cs typeface="Times New Roman"/>
                        </a:rPr>
                        <a:t>Toplam</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vMerge="1">
                  <a:txBody>
                    <a:bodyPr/>
                    <a:lstStyle/>
                    <a:p>
                      <a:endParaRPr lang="tr-TR"/>
                    </a:p>
                  </a:txBody>
                  <a:tcPr/>
                </a:tc>
              </a:tr>
              <a:tr h="215900">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2014-2015</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18</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12</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12</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12</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100</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15900">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2015-2016</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30</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24</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24</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24</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100</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15900">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2016-2017</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21</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16</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12,5</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15900">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2017-2018</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126</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118</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45</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45</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38,13</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15900">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2018-2019</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96</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92</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14</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14</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dirty="0">
                          <a:effectLst/>
                          <a:latin typeface="Times New Roman"/>
                          <a:ea typeface="Times New Roman"/>
                          <a:cs typeface="Times New Roman"/>
                        </a:rPr>
                        <a:t>15,2</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4073562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OKUL AİLE BİRLİĞİ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27</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o 3"/>
          <p:cNvGraphicFramePr>
            <a:graphicFrameLocks noGrp="1"/>
          </p:cNvGraphicFramePr>
          <p:nvPr>
            <p:extLst>
              <p:ext uri="{D42A27DB-BD31-4B8C-83A1-F6EECF244321}">
                <p14:modId xmlns:p14="http://schemas.microsoft.com/office/powerpoint/2010/main" val="2899913846"/>
              </p:ext>
            </p:extLst>
          </p:nvPr>
        </p:nvGraphicFramePr>
        <p:xfrm>
          <a:off x="1755457" y="1491633"/>
          <a:ext cx="5633085" cy="2088231"/>
        </p:xfrm>
        <a:graphic>
          <a:graphicData uri="http://schemas.openxmlformats.org/drawingml/2006/table">
            <a:tbl>
              <a:tblPr/>
              <a:tblGrid>
                <a:gridCol w="1061720"/>
                <a:gridCol w="900430"/>
                <a:gridCol w="1330325"/>
                <a:gridCol w="1170305"/>
                <a:gridCol w="1170305"/>
              </a:tblGrid>
              <a:tr h="472690">
                <a:tc gridSpan="5">
                  <a:txBody>
                    <a:bodyPr/>
                    <a:lstStyle/>
                    <a:p>
                      <a:pPr algn="ctr">
                        <a:lnSpc>
                          <a:spcPct val="115000"/>
                        </a:lnSpc>
                        <a:spcBef>
                          <a:spcPts val="1000"/>
                        </a:spcBef>
                        <a:spcAft>
                          <a:spcPts val="0"/>
                        </a:spcAft>
                      </a:pPr>
                      <a:r>
                        <a:rPr lang="it-IT" sz="1000" b="1" dirty="0">
                          <a:effectLst/>
                          <a:latin typeface="Times New Roman"/>
                          <a:ea typeface="Times New Roman"/>
                          <a:cs typeface="Times New Roman"/>
                        </a:rPr>
                        <a:t>Yıllara Göre </a:t>
                      </a:r>
                      <a:r>
                        <a:rPr lang="tr-TR" sz="1000" b="1" dirty="0" smtClean="0">
                          <a:effectLst/>
                          <a:latin typeface="Times New Roman"/>
                          <a:ea typeface="Times New Roman"/>
                          <a:cs typeface="Times New Roman"/>
                        </a:rPr>
                        <a:t>Okul Aile Birliği Gelir Giderleri</a:t>
                      </a:r>
                      <a:endParaRPr lang="tr-TR" sz="1000" dirty="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69705">
                <a:tc>
                  <a:txBody>
                    <a:bodyPr/>
                    <a:lstStyle/>
                    <a:p>
                      <a:pPr algn="ctr">
                        <a:lnSpc>
                          <a:spcPct val="115000"/>
                        </a:lnSpc>
                        <a:spcBef>
                          <a:spcPts val="1000"/>
                        </a:spcBef>
                        <a:spcAft>
                          <a:spcPts val="0"/>
                        </a:spcAft>
                      </a:pPr>
                      <a:r>
                        <a:rPr lang="tr-TR" sz="1000" b="1">
                          <a:effectLst/>
                          <a:latin typeface="Times New Roman"/>
                          <a:ea typeface="Times New Roman"/>
                          <a:cs typeface="Times New Roman"/>
                        </a:rPr>
                        <a:t>Eğitim –Öğretim Yılı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Önceki Yıldan Devreden</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Yıl İçerisindeki Gelirler*</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Toplam Gelir**</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a:effectLst/>
                          <a:latin typeface="Times New Roman"/>
                          <a:ea typeface="Times New Roman"/>
                          <a:cs typeface="Times New Roman"/>
                        </a:rPr>
                        <a:t>Gider</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EF0CD"/>
                    </a:solidFill>
                  </a:tcPr>
                </a:tc>
              </a:tr>
              <a:tr h="261459">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2017</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6.312,70</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16.691,69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23.004,39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15.500</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r>
              <a:tr h="261459">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2018</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7.504,39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42.438,47</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49.942,86</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31.700,42</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261459">
                <a:tc>
                  <a:txBody>
                    <a:bodyPr/>
                    <a:lstStyle/>
                    <a:p>
                      <a:pPr algn="ctr">
                        <a:lnSpc>
                          <a:spcPct val="115000"/>
                        </a:lnSpc>
                        <a:spcBef>
                          <a:spcPts val="1000"/>
                        </a:spcBef>
                        <a:spcAft>
                          <a:spcPts val="0"/>
                        </a:spcAft>
                      </a:pPr>
                      <a:r>
                        <a:rPr lang="tr-TR" sz="1000" b="1">
                          <a:effectLst/>
                          <a:latin typeface="Times New Roman"/>
                          <a:ea typeface="Times New Roman"/>
                          <a:cs typeface="Times New Roman"/>
                        </a:rPr>
                        <a:t>2019</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18.236,44</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52.293,03</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70.619,47</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55.821,49</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r>
              <a:tr h="261459">
                <a:tc>
                  <a:txBody>
                    <a:bodyPr/>
                    <a:lstStyle/>
                    <a:p>
                      <a:pPr algn="ctr">
                        <a:lnSpc>
                          <a:spcPct val="115000"/>
                        </a:lnSpc>
                        <a:spcBef>
                          <a:spcPts val="1000"/>
                        </a:spcBef>
                        <a:spcAft>
                          <a:spcPts val="0"/>
                        </a:spcAft>
                      </a:pPr>
                      <a:r>
                        <a:rPr lang="tr-TR" sz="1000" b="1">
                          <a:effectLst/>
                          <a:latin typeface="Times New Roman"/>
                          <a:ea typeface="Times New Roman"/>
                          <a:cs typeface="Times New Roman"/>
                        </a:rPr>
                        <a:t>2020***</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14.797,98</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a:effectLst/>
                          <a:latin typeface="Times New Roman"/>
                          <a:ea typeface="Times New Roman"/>
                          <a:cs typeface="Times New Roman"/>
                        </a:rPr>
                        <a:t> </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pPr>
                      <a:r>
                        <a:rPr lang="tr-TR" sz="1000" dirty="0">
                          <a:effectLst/>
                          <a:latin typeface="Times New Roman"/>
                          <a:ea typeface="Times New Roman"/>
                          <a:cs typeface="Times New Roman"/>
                        </a:rPr>
                        <a:t> </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r>
            </a:tbl>
          </a:graphicData>
        </a:graphic>
      </p:graphicFrame>
      <p:sp>
        <p:nvSpPr>
          <p:cNvPr id="5" name="Dikdörtgen 4"/>
          <p:cNvSpPr/>
          <p:nvPr/>
        </p:nvSpPr>
        <p:spPr>
          <a:xfrm>
            <a:off x="1979712" y="3654766"/>
            <a:ext cx="3024336" cy="553998"/>
          </a:xfrm>
          <a:prstGeom prst="rect">
            <a:avLst/>
          </a:prstGeom>
        </p:spPr>
        <p:txBody>
          <a:bodyPr wrap="square">
            <a:spAutoFit/>
          </a:bodyPr>
          <a:lstStyle/>
          <a:p>
            <a:r>
              <a:rPr lang="tr-TR" sz="1000" dirty="0">
                <a:latin typeface="Times New Roman" pitchFamily="18" charset="0"/>
                <a:cs typeface="Times New Roman" pitchFamily="18" charset="0"/>
              </a:rPr>
              <a:t>*Kira, bağış, etkinlik gibi gelirler.</a:t>
            </a:r>
          </a:p>
          <a:p>
            <a:r>
              <a:rPr lang="tr-TR" sz="1000" dirty="0">
                <a:latin typeface="Times New Roman" pitchFamily="18" charset="0"/>
                <a:cs typeface="Times New Roman" pitchFamily="18" charset="0"/>
              </a:rPr>
              <a:t>** Önceki yıldan devreden + Yıl içindeki gelirler</a:t>
            </a:r>
          </a:p>
          <a:p>
            <a:r>
              <a:rPr lang="tr-TR" sz="1000" dirty="0">
                <a:latin typeface="Times New Roman" pitchFamily="18" charset="0"/>
                <a:cs typeface="Times New Roman" pitchFamily="18" charset="0"/>
              </a:rPr>
              <a:t>** 10 Ocak 2020 tarihine kadar olan veriler</a:t>
            </a:r>
          </a:p>
        </p:txBody>
      </p:sp>
    </p:spTree>
    <p:extLst>
      <p:ext uri="{BB962C8B-B14F-4D97-AF65-F5344CB8AC3E}">
        <p14:creationId xmlns:p14="http://schemas.microsoft.com/office/powerpoint/2010/main" val="26780648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FAALİYETLER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28</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ikdörtgen 7"/>
          <p:cNvSpPr/>
          <p:nvPr/>
        </p:nvSpPr>
        <p:spPr>
          <a:xfrm>
            <a:off x="0" y="4155926"/>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4" name="Tablo 3"/>
          <p:cNvGraphicFramePr>
            <a:graphicFrameLocks noGrp="1"/>
          </p:cNvGraphicFramePr>
          <p:nvPr>
            <p:extLst>
              <p:ext uri="{D42A27DB-BD31-4B8C-83A1-F6EECF244321}">
                <p14:modId xmlns:p14="http://schemas.microsoft.com/office/powerpoint/2010/main" val="1438789590"/>
              </p:ext>
            </p:extLst>
          </p:nvPr>
        </p:nvGraphicFramePr>
        <p:xfrm>
          <a:off x="2051720" y="1198160"/>
          <a:ext cx="4607673" cy="3749850"/>
        </p:xfrm>
        <a:graphic>
          <a:graphicData uri="http://schemas.openxmlformats.org/drawingml/2006/table">
            <a:tbl>
              <a:tblPr firstRow="1" firstCol="1" lastRow="1" lastCol="1" bandRow="1" bandCol="1"/>
              <a:tblGrid>
                <a:gridCol w="953918"/>
                <a:gridCol w="567957"/>
                <a:gridCol w="616281"/>
                <a:gridCol w="617536"/>
                <a:gridCol w="617536"/>
                <a:gridCol w="617536"/>
                <a:gridCol w="616909"/>
              </a:tblGrid>
              <a:tr h="319390">
                <a:tc gridSpan="7">
                  <a:txBody>
                    <a:bodyPr/>
                    <a:lstStyle/>
                    <a:p>
                      <a:pPr marL="114300" indent="335280" algn="ctr">
                        <a:lnSpc>
                          <a:spcPct val="115000"/>
                        </a:lnSpc>
                        <a:spcBef>
                          <a:spcPts val="1000"/>
                        </a:spcBef>
                        <a:spcAft>
                          <a:spcPts val="0"/>
                        </a:spcAft>
                      </a:pPr>
                      <a:r>
                        <a:rPr lang="tr-TR" sz="900" b="1">
                          <a:effectLst/>
                          <a:latin typeface="Times New Roman"/>
                          <a:ea typeface="Times New Roman"/>
                          <a:cs typeface="Times New Roman"/>
                        </a:rPr>
                        <a:t>Destekleme ve Yetiştirme Kurslarına Katılım Durumu </a:t>
                      </a:r>
                      <a:endParaRPr lang="tr-TR" sz="900">
                        <a:effectLst/>
                        <a:latin typeface="Calibri"/>
                        <a:ea typeface="Times New Roman"/>
                        <a:cs typeface="Times New Roman"/>
                      </a:endParaRPr>
                    </a:p>
                  </a:txBody>
                  <a:tcPr marL="61411" marR="61411"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4064">
                <a:tc rowSpan="2">
                  <a:txBody>
                    <a:bodyPr/>
                    <a:lstStyle/>
                    <a:p>
                      <a:pPr algn="ctr">
                        <a:lnSpc>
                          <a:spcPct val="115000"/>
                        </a:lnSpc>
                        <a:spcBef>
                          <a:spcPts val="1000"/>
                        </a:spcBef>
                        <a:spcAft>
                          <a:spcPts val="1000"/>
                        </a:spcAft>
                      </a:pPr>
                      <a:r>
                        <a:rPr lang="tr-TR" sz="900" b="1">
                          <a:effectLst/>
                          <a:latin typeface="Times New Roman"/>
                          <a:ea typeface="Times New Roman"/>
                          <a:cs typeface="Times New Roman"/>
                        </a:rPr>
                        <a:t>Eğitim Öğretim Yılı</a:t>
                      </a:r>
                      <a:endParaRPr lang="tr-TR" sz="900">
                        <a:effectLst/>
                        <a:latin typeface="Calibri"/>
                        <a:ea typeface="Times New Roman"/>
                        <a:cs typeface="Times New Roman"/>
                      </a:endParaRPr>
                    </a:p>
                  </a:txBody>
                  <a:tcPr marL="61411" marR="6141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rowSpan="2">
                  <a:txBody>
                    <a:bodyPr/>
                    <a:lstStyle/>
                    <a:p>
                      <a:pPr algn="ctr">
                        <a:lnSpc>
                          <a:spcPct val="115000"/>
                        </a:lnSpc>
                        <a:spcBef>
                          <a:spcPts val="1000"/>
                        </a:spcBef>
                        <a:spcAft>
                          <a:spcPts val="1000"/>
                        </a:spcAft>
                      </a:pPr>
                      <a:r>
                        <a:rPr lang="tr-TR" sz="900" b="1">
                          <a:effectLst/>
                          <a:latin typeface="Times New Roman"/>
                          <a:ea typeface="Times New Roman"/>
                          <a:cs typeface="Times New Roman"/>
                        </a:rPr>
                        <a:t>Sınıf</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rowSpan="2">
                  <a:txBody>
                    <a:bodyPr/>
                    <a:lstStyle/>
                    <a:p>
                      <a:pPr algn="ctr">
                        <a:lnSpc>
                          <a:spcPct val="115000"/>
                        </a:lnSpc>
                        <a:spcBef>
                          <a:spcPts val="1000"/>
                        </a:spcBef>
                        <a:spcAft>
                          <a:spcPts val="1000"/>
                        </a:spcAft>
                        <a:tabLst>
                          <a:tab pos="774700" algn="l"/>
                        </a:tabLst>
                      </a:pPr>
                      <a:r>
                        <a:rPr lang="tr-TR" sz="900" b="1">
                          <a:effectLst/>
                          <a:latin typeface="Times New Roman"/>
                          <a:ea typeface="Times New Roman"/>
                          <a:cs typeface="Times New Roman"/>
                        </a:rPr>
                        <a:t>Toplam Öğrenci Sayısı</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gridSpan="2">
                  <a:txBody>
                    <a:bodyPr/>
                    <a:lstStyle/>
                    <a:p>
                      <a:pPr algn="ctr">
                        <a:lnSpc>
                          <a:spcPct val="115000"/>
                        </a:lnSpc>
                        <a:spcBef>
                          <a:spcPts val="1000"/>
                        </a:spcBef>
                        <a:spcAft>
                          <a:spcPts val="1000"/>
                        </a:spcAft>
                        <a:tabLst>
                          <a:tab pos="774700" algn="l"/>
                        </a:tabLst>
                      </a:pPr>
                      <a:r>
                        <a:rPr lang="tr-TR" sz="900" b="1">
                          <a:effectLst/>
                          <a:latin typeface="Times New Roman"/>
                          <a:ea typeface="Times New Roman"/>
                          <a:cs typeface="Times New Roman"/>
                        </a:rPr>
                        <a:t>1.Dönem</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hMerge="1">
                  <a:txBody>
                    <a:bodyPr/>
                    <a:lstStyle/>
                    <a:p>
                      <a:endParaRPr lang="tr-TR"/>
                    </a:p>
                  </a:txBody>
                  <a:tcPr/>
                </a:tc>
                <a:tc gridSpan="2">
                  <a:txBody>
                    <a:bodyPr/>
                    <a:lstStyle/>
                    <a:p>
                      <a:pPr marL="457200" algn="ctr">
                        <a:lnSpc>
                          <a:spcPct val="115000"/>
                        </a:lnSpc>
                        <a:spcBef>
                          <a:spcPts val="1000"/>
                        </a:spcBef>
                        <a:spcAft>
                          <a:spcPts val="1000"/>
                        </a:spcAft>
                        <a:tabLst>
                          <a:tab pos="774700" algn="l"/>
                        </a:tabLst>
                      </a:pPr>
                      <a:r>
                        <a:rPr lang="tr-TR" sz="900" b="1">
                          <a:effectLst/>
                          <a:latin typeface="Times New Roman"/>
                          <a:ea typeface="Times New Roman"/>
                          <a:cs typeface="Times New Roman"/>
                        </a:rPr>
                        <a:t>2.Dönem</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hMerge="1">
                  <a:txBody>
                    <a:bodyPr/>
                    <a:lstStyle/>
                    <a:p>
                      <a:endParaRPr lang="tr-TR"/>
                    </a:p>
                  </a:txBody>
                  <a:tcPr/>
                </a:tc>
              </a:tr>
              <a:tr h="696256">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lnSpc>
                          <a:spcPct val="115000"/>
                        </a:lnSpc>
                        <a:spcBef>
                          <a:spcPts val="1000"/>
                        </a:spcBef>
                        <a:spcAft>
                          <a:spcPts val="1000"/>
                        </a:spcAft>
                        <a:tabLst>
                          <a:tab pos="774700" algn="l"/>
                        </a:tabLst>
                      </a:pPr>
                      <a:r>
                        <a:rPr lang="tr-TR" sz="900" b="1">
                          <a:effectLst/>
                          <a:latin typeface="Times New Roman"/>
                          <a:ea typeface="Times New Roman"/>
                          <a:cs typeface="Times New Roman"/>
                        </a:rPr>
                        <a:t>Kursa Katılan Öğrenci Sayısı</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900" b="1">
                          <a:effectLst/>
                          <a:latin typeface="Times New Roman"/>
                          <a:ea typeface="Times New Roman"/>
                          <a:cs typeface="Times New Roman"/>
                        </a:rPr>
                        <a:t>Yüzde (%)</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900" b="1">
                          <a:effectLst/>
                          <a:latin typeface="Times New Roman"/>
                          <a:ea typeface="Times New Roman"/>
                          <a:cs typeface="Times New Roman"/>
                        </a:rPr>
                        <a:t>Kursa Katılan Öğrenci Sayısı</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900" b="1">
                          <a:effectLst/>
                          <a:latin typeface="Times New Roman"/>
                          <a:ea typeface="Times New Roman"/>
                          <a:cs typeface="Times New Roman"/>
                        </a:rPr>
                        <a:t>Yüzde (%)</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r>
              <a:tr h="213345">
                <a:tc rowSpan="4">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2016-2017</a:t>
                      </a:r>
                      <a:endParaRPr lang="tr-TR" sz="900">
                        <a:effectLst/>
                        <a:latin typeface="Calibri"/>
                        <a:ea typeface="Times New Roman"/>
                        <a:cs typeface="Times New Roman"/>
                      </a:endParaRPr>
                    </a:p>
                  </a:txBody>
                  <a:tcPr marL="61411" marR="6141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9</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95</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22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23,1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18</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18,9</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r>
              <a:tr h="213345">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10</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83</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45</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54,2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51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61,4</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r>
              <a:tr h="213345">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128</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24</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18,7</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40</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31,2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FF"/>
                    </a:solidFill>
                  </a:tcPr>
                </a:tc>
              </a:tr>
              <a:tr h="213345">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21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16</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76,1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FF"/>
                    </a:solidFill>
                  </a:tcPr>
                </a:tc>
              </a:tr>
              <a:tr h="213345">
                <a:tc rowSpan="4">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2017-2018</a:t>
                      </a:r>
                      <a:endParaRPr lang="tr-TR" sz="900">
                        <a:effectLst/>
                        <a:latin typeface="Calibri"/>
                        <a:ea typeface="Times New Roman"/>
                        <a:cs typeface="Times New Roman"/>
                      </a:endParaRPr>
                    </a:p>
                  </a:txBody>
                  <a:tcPr marL="61411" marR="6141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9</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71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57</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80,2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25</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35,2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213345">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10</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84</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43</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51,1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213345">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98</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41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41,8</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213345">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126</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18</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14,2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r>
              <a:tr h="213345">
                <a:tc rowSpan="4">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2018-2019</a:t>
                      </a:r>
                      <a:endParaRPr lang="tr-TR" sz="900">
                        <a:effectLst/>
                        <a:latin typeface="Calibri"/>
                        <a:ea typeface="Times New Roman"/>
                        <a:cs typeface="Times New Roman"/>
                      </a:endParaRPr>
                    </a:p>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 </a:t>
                      </a:r>
                      <a:endParaRPr lang="tr-TR" sz="900">
                        <a:effectLst/>
                        <a:latin typeface="Calibri"/>
                        <a:ea typeface="Times New Roman"/>
                        <a:cs typeface="Times New Roman"/>
                      </a:endParaRPr>
                    </a:p>
                  </a:txBody>
                  <a:tcPr marL="61411" marR="61411"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9</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72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24</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33,3</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213345">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10</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44</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213345">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11</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69</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213345">
                <a:tc vMerge="1">
                  <a:txBody>
                    <a:bodyPr/>
                    <a:lstStyle/>
                    <a:p>
                      <a:endParaRPr lang="tr-TR"/>
                    </a:p>
                  </a:txBody>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12</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96</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25</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26</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a:effectLst/>
                          <a:latin typeface="Times New Roman"/>
                          <a:ea typeface="Times New Roman"/>
                          <a:cs typeface="Times New Roman"/>
                        </a:rPr>
                        <a:t>15</a:t>
                      </a:r>
                      <a:endParaRPr lang="tr-TR" sz="90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dirty="0">
                          <a:effectLst/>
                          <a:latin typeface="Times New Roman"/>
                          <a:ea typeface="Times New Roman"/>
                          <a:cs typeface="Times New Roman"/>
                        </a:rPr>
                        <a:t>15,6</a:t>
                      </a:r>
                      <a:endParaRPr lang="tr-TR" sz="900" dirty="0">
                        <a:effectLst/>
                        <a:latin typeface="Calibri"/>
                        <a:ea typeface="Times New Roman"/>
                        <a:cs typeface="Times New Roman"/>
                      </a:endParaRPr>
                    </a:p>
                  </a:txBody>
                  <a:tcPr marL="61411" marR="61411" marT="0" marB="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0715141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PROJELER/ETKİNLİKLER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29</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o 2"/>
          <p:cNvGraphicFramePr>
            <a:graphicFrameLocks noGrp="1"/>
          </p:cNvGraphicFramePr>
          <p:nvPr>
            <p:extLst>
              <p:ext uri="{D42A27DB-BD31-4B8C-83A1-F6EECF244321}">
                <p14:modId xmlns:p14="http://schemas.microsoft.com/office/powerpoint/2010/main" val="2571077391"/>
              </p:ext>
            </p:extLst>
          </p:nvPr>
        </p:nvGraphicFramePr>
        <p:xfrm>
          <a:off x="457201" y="1275606"/>
          <a:ext cx="8229600" cy="3051982"/>
        </p:xfrm>
        <a:graphic>
          <a:graphicData uri="http://schemas.openxmlformats.org/drawingml/2006/table">
            <a:tbl>
              <a:tblPr firstRow="1" firstCol="1" lastRow="1" lastCol="1" bandRow="1" bandCol="1"/>
              <a:tblGrid>
                <a:gridCol w="1208347"/>
                <a:gridCol w="2289933"/>
                <a:gridCol w="3157506"/>
                <a:gridCol w="857696"/>
                <a:gridCol w="716118"/>
              </a:tblGrid>
              <a:tr h="216024">
                <a:tc gridSpan="5">
                  <a:txBody>
                    <a:bodyPr/>
                    <a:lstStyle/>
                    <a:p>
                      <a:pPr marL="114300" indent="335280" algn="ctr">
                        <a:lnSpc>
                          <a:spcPct val="115000"/>
                        </a:lnSpc>
                        <a:spcBef>
                          <a:spcPts val="1000"/>
                        </a:spcBef>
                        <a:spcAft>
                          <a:spcPts val="0"/>
                        </a:spcAft>
                      </a:pPr>
                      <a:r>
                        <a:rPr lang="tr-TR" sz="900" b="1" dirty="0">
                          <a:effectLst/>
                          <a:latin typeface="Times New Roman"/>
                          <a:ea typeface="Times New Roman"/>
                          <a:cs typeface="Times New Roman"/>
                        </a:rPr>
                        <a:t>Okulda Yürütülen Projeler / Etkinlikler</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48072">
                <a:tc>
                  <a:txBody>
                    <a:bodyPr/>
                    <a:lstStyle/>
                    <a:p>
                      <a:pPr algn="ctr">
                        <a:lnSpc>
                          <a:spcPct val="115000"/>
                        </a:lnSpc>
                        <a:spcBef>
                          <a:spcPts val="1000"/>
                        </a:spcBef>
                        <a:spcAft>
                          <a:spcPts val="1000"/>
                        </a:spcAft>
                      </a:pPr>
                      <a:r>
                        <a:rPr lang="tr-TR" sz="900" b="1" dirty="0">
                          <a:effectLst/>
                          <a:latin typeface="Times New Roman"/>
                          <a:ea typeface="Times New Roman"/>
                          <a:cs typeface="Times New Roman"/>
                        </a:rPr>
                        <a:t>EĞİTİM ÖĞRETİM YILI</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lnSpc>
                          <a:spcPct val="115000"/>
                        </a:lnSpc>
                        <a:spcBef>
                          <a:spcPts val="1000"/>
                        </a:spcBef>
                        <a:spcAft>
                          <a:spcPts val="1000"/>
                        </a:spcAft>
                      </a:pPr>
                      <a:r>
                        <a:rPr lang="tr-TR" sz="900" b="1" dirty="0">
                          <a:effectLst/>
                          <a:latin typeface="Times New Roman"/>
                          <a:ea typeface="Times New Roman"/>
                          <a:cs typeface="Times New Roman"/>
                        </a:rPr>
                        <a:t>Proje Adı</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900" b="1" dirty="0">
                          <a:effectLst/>
                          <a:latin typeface="Times New Roman"/>
                          <a:ea typeface="Times New Roman"/>
                          <a:cs typeface="Times New Roman"/>
                        </a:rPr>
                        <a:t>Proje Konusu</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900" b="1" dirty="0">
                          <a:effectLst/>
                          <a:latin typeface="Times New Roman"/>
                          <a:ea typeface="Times New Roman"/>
                          <a:cs typeface="Times New Roman"/>
                        </a:rPr>
                        <a:t>Katılan Öğretmen Sayısı</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900" b="1" dirty="0">
                          <a:effectLst/>
                          <a:latin typeface="Times New Roman"/>
                          <a:ea typeface="Times New Roman"/>
                          <a:cs typeface="Times New Roman"/>
                        </a:rPr>
                        <a:t>Katılan Öğrenci Sayısı</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479984">
                <a:tc>
                  <a:txBody>
                    <a:bodyPr/>
                    <a:lstStyle/>
                    <a:p>
                      <a:pPr>
                        <a:lnSpc>
                          <a:spcPct val="115000"/>
                        </a:lnSpc>
                        <a:spcBef>
                          <a:spcPts val="1000"/>
                        </a:spcBef>
                        <a:spcAft>
                          <a:spcPts val="1000"/>
                        </a:spcAft>
                        <a:tabLst>
                          <a:tab pos="774700" algn="l"/>
                        </a:tabLst>
                      </a:pPr>
                      <a:r>
                        <a:rPr lang="tr-TR" sz="900" b="1">
                          <a:effectLst/>
                          <a:latin typeface="Times New Roman"/>
                          <a:ea typeface="Times New Roman"/>
                          <a:cs typeface="Times New Roman"/>
                        </a:rPr>
                        <a:t>2015-2016</a:t>
                      </a:r>
                      <a:endParaRPr lang="tr-TR" sz="90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nSpc>
                          <a:spcPct val="115000"/>
                        </a:lnSpc>
                        <a:spcBef>
                          <a:spcPts val="1000"/>
                        </a:spcBef>
                        <a:spcAft>
                          <a:spcPts val="1000"/>
                        </a:spcAft>
                        <a:tabLst>
                          <a:tab pos="774700" algn="l"/>
                        </a:tabLst>
                      </a:pPr>
                      <a:r>
                        <a:rPr lang="tr-TR" sz="900" dirty="0" err="1">
                          <a:effectLst/>
                          <a:latin typeface="Times New Roman"/>
                          <a:ea typeface="Times New Roman"/>
                          <a:cs typeface="Times New Roman"/>
                        </a:rPr>
                        <a:t>Erasmus</a:t>
                      </a:r>
                      <a:r>
                        <a:rPr lang="tr-TR" sz="900" dirty="0">
                          <a:effectLst/>
                          <a:latin typeface="Times New Roman"/>
                          <a:ea typeface="Times New Roman"/>
                          <a:cs typeface="Times New Roman"/>
                        </a:rPr>
                        <a:t>+"Rüzgarı Arkamıza Aldık" İtalya Ortaklık Projesi</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nSpc>
                          <a:spcPct val="115000"/>
                        </a:lnSpc>
                        <a:spcBef>
                          <a:spcPts val="1000"/>
                        </a:spcBef>
                        <a:spcAft>
                          <a:spcPts val="1000"/>
                        </a:spcAft>
                        <a:tabLst>
                          <a:tab pos="774700" algn="l"/>
                        </a:tabLst>
                      </a:pPr>
                      <a:r>
                        <a:rPr lang="tr-TR" sz="900" dirty="0">
                          <a:effectLst/>
                          <a:latin typeface="Times New Roman"/>
                          <a:ea typeface="Times New Roman"/>
                          <a:cs typeface="Times New Roman"/>
                        </a:rPr>
                        <a:t>Enerji dönüşümleri</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900" b="1" dirty="0" smtClean="0">
                          <a:effectLst/>
                          <a:latin typeface="Times New Roman"/>
                          <a:ea typeface="Times New Roman"/>
                          <a:cs typeface="Times New Roman"/>
                        </a:rPr>
                        <a:t>1</a:t>
                      </a:r>
                      <a:r>
                        <a:rPr lang="tr-TR" sz="900" b="1" dirty="0">
                          <a:effectLst/>
                          <a:latin typeface="Times New Roman"/>
                          <a:ea typeface="Times New Roman"/>
                          <a:cs typeface="Times New Roman"/>
                        </a:rPr>
                        <a:t> </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900" b="1" dirty="0">
                          <a:effectLst/>
                          <a:latin typeface="Times New Roman"/>
                          <a:ea typeface="Times New Roman"/>
                          <a:cs typeface="Times New Roman"/>
                        </a:rPr>
                        <a:t> </a:t>
                      </a:r>
                      <a:r>
                        <a:rPr lang="tr-TR" sz="900" b="1" dirty="0" smtClean="0">
                          <a:effectLst/>
                          <a:latin typeface="Times New Roman"/>
                          <a:ea typeface="Times New Roman"/>
                          <a:cs typeface="Times New Roman"/>
                        </a:rPr>
                        <a:t>20</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479984">
                <a:tc>
                  <a:txBody>
                    <a:bodyPr/>
                    <a:lstStyle/>
                    <a:p>
                      <a:pPr>
                        <a:lnSpc>
                          <a:spcPct val="115000"/>
                        </a:lnSpc>
                        <a:spcBef>
                          <a:spcPts val="1000"/>
                        </a:spcBef>
                        <a:spcAft>
                          <a:spcPts val="0"/>
                        </a:spcAft>
                        <a:tabLst>
                          <a:tab pos="774700" algn="l"/>
                        </a:tabLst>
                      </a:pPr>
                      <a:r>
                        <a:rPr lang="tr-TR" sz="900" b="1">
                          <a:effectLst/>
                          <a:latin typeface="Times New Roman"/>
                          <a:ea typeface="Times New Roman"/>
                          <a:cs typeface="Times New Roman"/>
                        </a:rPr>
                        <a:t>2017-2018</a:t>
                      </a:r>
                      <a:endParaRPr lang="tr-TR" sz="90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tabLst>
                          <a:tab pos="774700" algn="l"/>
                        </a:tabLst>
                      </a:pPr>
                      <a:r>
                        <a:rPr lang="tr-TR" sz="900" dirty="0">
                          <a:effectLst/>
                          <a:latin typeface="Times New Roman"/>
                          <a:ea typeface="Times New Roman"/>
                          <a:cs typeface="Times New Roman"/>
                        </a:rPr>
                        <a:t>Alo Meslek Lisesi </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tabLst>
                          <a:tab pos="774700" algn="l"/>
                        </a:tabLst>
                      </a:pPr>
                      <a:r>
                        <a:rPr lang="tr-TR" sz="900">
                          <a:effectLst/>
                          <a:latin typeface="Times New Roman"/>
                          <a:ea typeface="Times New Roman"/>
                          <a:cs typeface="Times New Roman"/>
                        </a:rPr>
                        <a:t>Çatalağzı Beldemizde bulunan ihtiyaç sahibi ailelerin evlerinin bakımı ve bilgilendirme eğitimleri</a:t>
                      </a:r>
                      <a:endParaRPr lang="tr-TR" sz="90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9</a:t>
                      </a:r>
                      <a:endParaRPr lang="tr-TR" sz="90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34</a:t>
                      </a:r>
                      <a:endParaRPr lang="tr-TR" sz="90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239991">
                <a:tc rowSpan="2">
                  <a:txBody>
                    <a:bodyPr/>
                    <a:lstStyle/>
                    <a:p>
                      <a:pPr>
                        <a:lnSpc>
                          <a:spcPct val="115000"/>
                        </a:lnSpc>
                        <a:spcBef>
                          <a:spcPts val="1000"/>
                        </a:spcBef>
                        <a:spcAft>
                          <a:spcPts val="0"/>
                        </a:spcAft>
                        <a:tabLst>
                          <a:tab pos="774700" algn="l"/>
                        </a:tabLst>
                      </a:pPr>
                      <a:r>
                        <a:rPr lang="tr-TR" sz="900" b="1" dirty="0" smtClean="0">
                          <a:effectLst/>
                          <a:latin typeface="Times New Roman"/>
                          <a:ea typeface="Times New Roman"/>
                          <a:cs typeface="Times New Roman"/>
                        </a:rPr>
                        <a:t>2018-2019</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nSpc>
                          <a:spcPct val="115000"/>
                        </a:lnSpc>
                        <a:spcBef>
                          <a:spcPts val="1000"/>
                        </a:spcBef>
                        <a:spcAft>
                          <a:spcPts val="0"/>
                        </a:spcAft>
                        <a:tabLst>
                          <a:tab pos="774700" algn="l"/>
                        </a:tabLst>
                      </a:pPr>
                      <a:r>
                        <a:rPr lang="tr-TR" sz="900" dirty="0">
                          <a:effectLst/>
                          <a:latin typeface="Times New Roman"/>
                          <a:ea typeface="Times New Roman"/>
                          <a:cs typeface="Times New Roman"/>
                        </a:rPr>
                        <a:t>Kilimli </a:t>
                      </a:r>
                      <a:r>
                        <a:rPr lang="tr-TR" sz="900" dirty="0" err="1">
                          <a:effectLst/>
                          <a:latin typeface="Times New Roman"/>
                          <a:ea typeface="Times New Roman"/>
                          <a:cs typeface="Times New Roman"/>
                        </a:rPr>
                        <a:t>Stem</a:t>
                      </a:r>
                      <a:r>
                        <a:rPr lang="tr-TR" sz="900" dirty="0">
                          <a:effectLst/>
                          <a:latin typeface="Times New Roman"/>
                          <a:ea typeface="Times New Roman"/>
                          <a:cs typeface="Times New Roman"/>
                        </a:rPr>
                        <a:t> İle Geleceğini İnşa Ediyor</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nSpc>
                          <a:spcPct val="115000"/>
                        </a:lnSpc>
                        <a:spcBef>
                          <a:spcPts val="1000"/>
                        </a:spcBef>
                        <a:spcAft>
                          <a:spcPts val="0"/>
                        </a:spcAft>
                        <a:tabLst>
                          <a:tab pos="774700" algn="l"/>
                        </a:tabLst>
                      </a:pPr>
                      <a:r>
                        <a:rPr lang="tr-TR" sz="900" dirty="0">
                          <a:effectLst/>
                          <a:latin typeface="Times New Roman"/>
                          <a:ea typeface="Times New Roman"/>
                          <a:cs typeface="Times New Roman"/>
                        </a:rPr>
                        <a:t>İlçemizde </a:t>
                      </a:r>
                      <a:r>
                        <a:rPr lang="tr-TR" sz="900" dirty="0" err="1">
                          <a:effectLst/>
                          <a:latin typeface="Times New Roman"/>
                          <a:ea typeface="Times New Roman"/>
                          <a:cs typeface="Times New Roman"/>
                        </a:rPr>
                        <a:t>Stem</a:t>
                      </a:r>
                      <a:r>
                        <a:rPr lang="tr-TR" sz="900" dirty="0">
                          <a:effectLst/>
                          <a:latin typeface="Times New Roman"/>
                          <a:ea typeface="Times New Roman"/>
                          <a:cs typeface="Times New Roman"/>
                        </a:rPr>
                        <a:t> laboratuvarı kurulumu ve eğitime kazandırılışı</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6</a:t>
                      </a:r>
                      <a:endParaRPr lang="tr-TR" sz="90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60</a:t>
                      </a:r>
                      <a:endParaRPr lang="tr-TR" sz="90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312209">
                <a:tc vMerge="1">
                  <a:txBody>
                    <a:bodyPr/>
                    <a:lstStyle/>
                    <a:p>
                      <a:pPr>
                        <a:lnSpc>
                          <a:spcPct val="115000"/>
                        </a:lnSpc>
                        <a:spcBef>
                          <a:spcPts val="1000"/>
                        </a:spcBef>
                        <a:spcAft>
                          <a:spcPts val="0"/>
                        </a:spcAft>
                        <a:tabLst>
                          <a:tab pos="774700" algn="l"/>
                        </a:tabLst>
                      </a:pPr>
                      <a:endParaRPr lang="tr-TR" sz="900" b="1"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nSpc>
                          <a:spcPct val="115000"/>
                        </a:lnSpc>
                        <a:spcBef>
                          <a:spcPts val="1000"/>
                        </a:spcBef>
                        <a:spcAft>
                          <a:spcPts val="0"/>
                        </a:spcAft>
                        <a:tabLst>
                          <a:tab pos="774700" algn="l"/>
                        </a:tabLst>
                      </a:pPr>
                      <a:r>
                        <a:rPr lang="tr-TR" sz="900" b="0" dirty="0" smtClean="0">
                          <a:effectLst/>
                          <a:latin typeface="Times New Roman" pitchFamily="18" charset="0"/>
                          <a:ea typeface="Times New Roman"/>
                          <a:cs typeface="Times New Roman" pitchFamily="18" charset="0"/>
                        </a:rPr>
                        <a:t>Kodla</a:t>
                      </a:r>
                      <a:r>
                        <a:rPr lang="tr-TR" sz="900" b="0" baseline="0" dirty="0" smtClean="0">
                          <a:effectLst/>
                          <a:latin typeface="Times New Roman" pitchFamily="18" charset="0"/>
                          <a:ea typeface="Times New Roman"/>
                          <a:cs typeface="Times New Roman" pitchFamily="18" charset="0"/>
                        </a:rPr>
                        <a:t> Zonguldak (</a:t>
                      </a:r>
                      <a:r>
                        <a:rPr lang="tr-TR" sz="900" b="0" baseline="0" dirty="0" err="1" smtClean="0">
                          <a:effectLst/>
                          <a:latin typeface="Times New Roman" pitchFamily="18" charset="0"/>
                          <a:ea typeface="Times New Roman"/>
                          <a:cs typeface="Times New Roman" pitchFamily="18" charset="0"/>
                        </a:rPr>
                        <a:t>KodlaZon</a:t>
                      </a:r>
                      <a:r>
                        <a:rPr lang="tr-TR" sz="900" b="0" baseline="0" dirty="0" smtClean="0">
                          <a:effectLst/>
                          <a:latin typeface="Times New Roman" pitchFamily="18" charset="0"/>
                          <a:ea typeface="Times New Roman"/>
                          <a:cs typeface="Times New Roman" pitchFamily="18" charset="0"/>
                        </a:rPr>
                        <a:t> </a:t>
                      </a:r>
                      <a:r>
                        <a:rPr lang="tr-TR" sz="900" b="0" baseline="0" dirty="0" err="1" smtClean="0">
                          <a:effectLst/>
                          <a:latin typeface="Times New Roman" pitchFamily="18" charset="0"/>
                          <a:ea typeface="Times New Roman"/>
                          <a:cs typeface="Times New Roman" pitchFamily="18" charset="0"/>
                        </a:rPr>
                        <a:t>Fest</a:t>
                      </a:r>
                      <a:r>
                        <a:rPr lang="tr-TR" sz="900" b="0" baseline="0" dirty="0" smtClean="0">
                          <a:effectLst/>
                          <a:latin typeface="Times New Roman" pitchFamily="18" charset="0"/>
                          <a:ea typeface="Times New Roman"/>
                          <a:cs typeface="Times New Roman" pitchFamily="18" charset="0"/>
                        </a:rPr>
                        <a:t>)</a:t>
                      </a:r>
                      <a:endParaRPr lang="tr-TR" sz="900" b="0"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nSpc>
                          <a:spcPct val="115000"/>
                        </a:lnSpc>
                        <a:spcBef>
                          <a:spcPts val="1000"/>
                        </a:spcBef>
                        <a:spcAft>
                          <a:spcPts val="0"/>
                        </a:spcAft>
                        <a:tabLst>
                          <a:tab pos="774700" algn="l"/>
                        </a:tabLst>
                      </a:pPr>
                      <a:r>
                        <a:rPr lang="tr-TR" sz="900" b="0" dirty="0" smtClean="0">
                          <a:effectLst/>
                          <a:latin typeface="Times New Roman" pitchFamily="18" charset="0"/>
                          <a:ea typeface="Times New Roman"/>
                          <a:cs typeface="Times New Roman" pitchFamily="18" charset="0"/>
                        </a:rPr>
                        <a:t>İl genelinde gerçekleşen kodlama yazılım festivali</a:t>
                      </a:r>
                      <a:endParaRPr lang="tr-TR" sz="900" b="0"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b="0" dirty="0" smtClean="0">
                          <a:effectLst/>
                          <a:latin typeface="Times New Roman" pitchFamily="18" charset="0"/>
                          <a:ea typeface="Times New Roman"/>
                          <a:cs typeface="Times New Roman" pitchFamily="18" charset="0"/>
                        </a:rPr>
                        <a:t>3</a:t>
                      </a:r>
                      <a:endParaRPr lang="tr-TR" sz="900" b="0"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b="0" dirty="0" smtClean="0">
                          <a:effectLst/>
                          <a:latin typeface="Times New Roman" pitchFamily="18" charset="0"/>
                          <a:ea typeface="Times New Roman"/>
                          <a:cs typeface="Times New Roman" pitchFamily="18" charset="0"/>
                        </a:rPr>
                        <a:t>4</a:t>
                      </a:r>
                      <a:endParaRPr lang="tr-TR" sz="900" b="0"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360250">
                <a:tc rowSpan="2">
                  <a:txBody>
                    <a:bodyPr/>
                    <a:lstStyle/>
                    <a:p>
                      <a:pPr>
                        <a:lnSpc>
                          <a:spcPct val="115000"/>
                        </a:lnSpc>
                        <a:spcBef>
                          <a:spcPts val="1000"/>
                        </a:spcBef>
                        <a:spcAft>
                          <a:spcPts val="0"/>
                        </a:spcAft>
                        <a:tabLst>
                          <a:tab pos="774700" algn="l"/>
                        </a:tabLst>
                      </a:pPr>
                      <a:r>
                        <a:rPr lang="tr-TR" sz="900" b="1" dirty="0" smtClean="0">
                          <a:effectLst/>
                          <a:latin typeface="Times New Roman"/>
                          <a:ea typeface="Times New Roman"/>
                          <a:cs typeface="Times New Roman"/>
                        </a:rPr>
                        <a:t>2019-2020</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tabLst>
                          <a:tab pos="774700" algn="l"/>
                        </a:tabLst>
                      </a:pPr>
                      <a:r>
                        <a:rPr lang="tr-TR" sz="900" dirty="0">
                          <a:effectLst/>
                          <a:latin typeface="Times New Roman"/>
                          <a:ea typeface="Times New Roman"/>
                          <a:cs typeface="Times New Roman"/>
                        </a:rPr>
                        <a:t>Üret ve Temizle</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tabLst>
                          <a:tab pos="774700" algn="l"/>
                        </a:tabLst>
                      </a:pPr>
                      <a:r>
                        <a:rPr lang="tr-TR" sz="900" dirty="0">
                          <a:effectLst/>
                          <a:latin typeface="Times New Roman"/>
                          <a:ea typeface="Times New Roman"/>
                          <a:cs typeface="Times New Roman"/>
                        </a:rPr>
                        <a:t>Okulumuzda temizlik malzemeleri yapımı ve pazarlanması</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b="1">
                          <a:effectLst/>
                          <a:latin typeface="Times New Roman"/>
                          <a:ea typeface="Times New Roman"/>
                          <a:cs typeface="Times New Roman"/>
                        </a:rPr>
                        <a:t>3</a:t>
                      </a:r>
                      <a:endParaRPr lang="tr-TR" sz="90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b="1" dirty="0">
                          <a:effectLst/>
                          <a:latin typeface="Times New Roman"/>
                          <a:ea typeface="Times New Roman"/>
                          <a:cs typeface="Times New Roman"/>
                        </a:rPr>
                        <a:t>28</a:t>
                      </a:r>
                      <a:endParaRPr lang="tr-TR" sz="900" dirty="0">
                        <a:effectLst/>
                        <a:latin typeface="Calibri"/>
                        <a:ea typeface="Times New Roman"/>
                        <a:cs typeface="Times New Roman"/>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239991">
                <a:tc vMerge="1">
                  <a:txBody>
                    <a:bodyPr/>
                    <a:lstStyle/>
                    <a:p>
                      <a:pPr>
                        <a:lnSpc>
                          <a:spcPct val="115000"/>
                        </a:lnSpc>
                        <a:spcBef>
                          <a:spcPts val="1000"/>
                        </a:spcBef>
                        <a:spcAft>
                          <a:spcPts val="0"/>
                        </a:spcAft>
                        <a:tabLst>
                          <a:tab pos="774700" algn="l"/>
                        </a:tabLst>
                      </a:pPr>
                      <a:endParaRPr lang="tr-TR" sz="900" b="1"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tabLst>
                          <a:tab pos="774700" algn="l"/>
                        </a:tabLst>
                      </a:pPr>
                      <a:r>
                        <a:rPr lang="tr-TR" sz="900" kern="1200" dirty="0" err="1" smtClean="0">
                          <a:solidFill>
                            <a:schemeClr val="tx1"/>
                          </a:solidFill>
                          <a:effectLst/>
                          <a:latin typeface="Times New Roman" pitchFamily="18" charset="0"/>
                          <a:ea typeface="+mn-ea"/>
                          <a:cs typeface="Times New Roman" pitchFamily="18" charset="0"/>
                        </a:rPr>
                        <a:t>Tübitak</a:t>
                      </a:r>
                      <a:r>
                        <a:rPr lang="tr-TR" sz="900" kern="1200" dirty="0" smtClean="0">
                          <a:solidFill>
                            <a:schemeClr val="tx1"/>
                          </a:solidFill>
                          <a:effectLst/>
                          <a:latin typeface="Times New Roman" pitchFamily="18" charset="0"/>
                          <a:ea typeface="+mn-ea"/>
                          <a:cs typeface="Times New Roman" pitchFamily="18" charset="0"/>
                        </a:rPr>
                        <a:t> 4006 (Başvuru yapıldı, onay aşamasında)</a:t>
                      </a:r>
                      <a:endParaRPr lang="tr-TR" sz="900"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tabLst>
                          <a:tab pos="774700" algn="l"/>
                        </a:tabLst>
                      </a:pPr>
                      <a:r>
                        <a:rPr lang="tr-TR" sz="900" dirty="0" err="1" smtClean="0">
                          <a:effectLst/>
                          <a:latin typeface="Times New Roman" pitchFamily="18" charset="0"/>
                          <a:ea typeface="Times New Roman"/>
                          <a:cs typeface="Times New Roman" pitchFamily="18" charset="0"/>
                        </a:rPr>
                        <a:t>Tübitak</a:t>
                      </a:r>
                      <a:r>
                        <a:rPr lang="tr-TR" sz="900" dirty="0" smtClean="0">
                          <a:effectLst/>
                          <a:latin typeface="Times New Roman" pitchFamily="18" charset="0"/>
                          <a:ea typeface="Times New Roman"/>
                          <a:cs typeface="Times New Roman" pitchFamily="18" charset="0"/>
                        </a:rPr>
                        <a:t> destekli bilim fuarı çalışmaları</a:t>
                      </a:r>
                      <a:endParaRPr lang="tr-TR" sz="900"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900" b="1" dirty="0" smtClean="0">
                          <a:effectLst/>
                          <a:latin typeface="Times New Roman" pitchFamily="18" charset="0"/>
                          <a:ea typeface="Times New Roman"/>
                          <a:cs typeface="Times New Roman" pitchFamily="18" charset="0"/>
                        </a:rPr>
                        <a:t>11</a:t>
                      </a:r>
                      <a:endParaRPr lang="tr-TR" sz="900" b="1"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endParaRPr lang="tr-TR" sz="900" b="1" dirty="0">
                        <a:effectLst/>
                        <a:latin typeface="Times New Roman" pitchFamily="18" charset="0"/>
                        <a:ea typeface="Times New Roman"/>
                        <a:cs typeface="Times New Roman" pitchFamily="18" charset="0"/>
                      </a:endParaRPr>
                    </a:p>
                  </a:txBody>
                  <a:tcPr marL="60295" marR="60295"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1591338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458023"/>
          </a:xfrm>
          <a:prstGeom prst="rect">
            <a:avLst/>
          </a:prstGeom>
          <a:noFill/>
          <a:extLst>
            <a:ext uri="{909E8E84-426E-40DD-AFC4-6F175D3DCCD1}">
              <a14:hiddenFill xmlns:a14="http://schemas.microsoft.com/office/drawing/2010/main">
                <a:solidFill>
                  <a:srgbClr val="FFFFFF"/>
                </a:solidFill>
              </a14:hiddenFill>
            </a:ext>
          </a:extLst>
        </p:spPr>
      </p:pic>
      <p:sp>
        <p:nvSpPr>
          <p:cNvPr id="6"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OKULUN GENEL ÖZELLİKLERİ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2324944987"/>
              </p:ext>
            </p:extLst>
          </p:nvPr>
        </p:nvGraphicFramePr>
        <p:xfrm>
          <a:off x="251520" y="1563638"/>
          <a:ext cx="3925570" cy="1438246"/>
        </p:xfrm>
        <a:graphic>
          <a:graphicData uri="http://schemas.openxmlformats.org/drawingml/2006/table">
            <a:tbl>
              <a:tblPr firstRow="1" firstCol="1" bandRow="1">
                <a:tableStyleId>{5C22544A-7EE6-4342-B048-85BDC9FD1C3A}</a:tableStyleId>
              </a:tblPr>
              <a:tblGrid>
                <a:gridCol w="1308100"/>
                <a:gridCol w="1308735"/>
                <a:gridCol w="1308735"/>
              </a:tblGrid>
              <a:tr h="300222">
                <a:tc gridSpan="3">
                  <a:txBody>
                    <a:bodyPr/>
                    <a:lstStyle/>
                    <a:p>
                      <a:pPr algn="ctr">
                        <a:lnSpc>
                          <a:spcPct val="115000"/>
                        </a:lnSpc>
                        <a:spcBef>
                          <a:spcPts val="1000"/>
                        </a:spcBef>
                        <a:spcAft>
                          <a:spcPts val="0"/>
                        </a:spcAft>
                      </a:pPr>
                      <a:r>
                        <a:rPr lang="tr-TR" sz="1200" dirty="0" smtClean="0">
                          <a:solidFill>
                            <a:schemeClr val="tx1"/>
                          </a:solidFill>
                          <a:effectLst/>
                          <a:latin typeface="Times New Roman" pitchFamily="18" charset="0"/>
                          <a:ea typeface="Times New Roman"/>
                          <a:cs typeface="Times New Roman" pitchFamily="18" charset="0"/>
                        </a:rPr>
                        <a:t>OKUL MÜDÜRLERİ</a:t>
                      </a:r>
                      <a:endParaRPr lang="tr-TR" sz="1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hMerge="1">
                  <a:txBody>
                    <a:bodyPr/>
                    <a:lstStyle/>
                    <a:p>
                      <a:pPr algn="ctr">
                        <a:lnSpc>
                          <a:spcPct val="115000"/>
                        </a:lnSpc>
                        <a:spcBef>
                          <a:spcPts val="1000"/>
                        </a:spcBef>
                        <a:spcAft>
                          <a:spcPts val="0"/>
                        </a:spcAft>
                      </a:pPr>
                      <a:endParaRPr lang="tr-TR" sz="1000">
                        <a:effectLst/>
                        <a:latin typeface="Calibri"/>
                        <a:ea typeface="Times New Roman"/>
                        <a:cs typeface="Times New Roman"/>
                      </a:endParaRPr>
                    </a:p>
                  </a:txBody>
                  <a:tcPr marL="68580" marR="68580" marT="0" marB="0" anchor="ctr"/>
                </a:tc>
                <a:tc hMerge="1">
                  <a:txBody>
                    <a:bodyPr/>
                    <a:lstStyle/>
                    <a:p>
                      <a:pPr algn="ctr">
                        <a:lnSpc>
                          <a:spcPct val="115000"/>
                        </a:lnSpc>
                        <a:spcBef>
                          <a:spcPts val="1000"/>
                        </a:spcBef>
                        <a:spcAft>
                          <a:spcPts val="0"/>
                        </a:spcAft>
                      </a:pPr>
                      <a:endParaRPr lang="tr-TR" sz="1000" dirty="0">
                        <a:effectLst/>
                        <a:latin typeface="Calibri"/>
                        <a:ea typeface="Times New Roman"/>
                        <a:cs typeface="Times New Roman"/>
                      </a:endParaRPr>
                    </a:p>
                  </a:txBody>
                  <a:tcPr marL="68580" marR="68580" marT="0" marB="0" anchor="ctr"/>
                </a:tc>
              </a:tr>
              <a:tr h="416048">
                <a:tc>
                  <a:txBody>
                    <a:bodyPr/>
                    <a:lstStyle/>
                    <a:p>
                      <a:pPr algn="ctr">
                        <a:lnSpc>
                          <a:spcPct val="115000"/>
                        </a:lnSpc>
                        <a:spcBef>
                          <a:spcPts val="1000"/>
                        </a:spcBef>
                        <a:spcAft>
                          <a:spcPts val="0"/>
                        </a:spcAft>
                      </a:pPr>
                      <a:r>
                        <a:rPr lang="tr-TR" sz="1000" dirty="0">
                          <a:solidFill>
                            <a:schemeClr val="tx1"/>
                          </a:solidFill>
                          <a:effectLst/>
                          <a:latin typeface="Times New Roman" pitchFamily="18" charset="0"/>
                          <a:cs typeface="Times New Roman" pitchFamily="18" charset="0"/>
                        </a:rPr>
                        <a:t>ADI SOYADI</a:t>
                      </a:r>
                      <a:endParaRPr lang="tr-TR" sz="10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Bef>
                          <a:spcPts val="1000"/>
                        </a:spcBef>
                        <a:spcAft>
                          <a:spcPts val="0"/>
                        </a:spcAft>
                      </a:pPr>
                      <a:r>
                        <a:rPr lang="tr-TR" sz="1000" b="1" dirty="0">
                          <a:solidFill>
                            <a:schemeClr val="tx1"/>
                          </a:solidFill>
                          <a:effectLst/>
                          <a:latin typeface="Times New Roman" pitchFamily="18" charset="0"/>
                          <a:cs typeface="Times New Roman" pitchFamily="18" charset="0"/>
                        </a:rPr>
                        <a:t>BAŞLAMA TARİHİ</a:t>
                      </a:r>
                      <a:endParaRPr lang="tr-TR" sz="1000" b="1"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Bef>
                          <a:spcPts val="1000"/>
                        </a:spcBef>
                        <a:spcAft>
                          <a:spcPts val="0"/>
                        </a:spcAft>
                      </a:pPr>
                      <a:r>
                        <a:rPr lang="tr-TR" sz="1000" b="1" dirty="0">
                          <a:solidFill>
                            <a:schemeClr val="tx1"/>
                          </a:solidFill>
                          <a:effectLst/>
                          <a:latin typeface="Times New Roman" pitchFamily="18" charset="0"/>
                          <a:cs typeface="Times New Roman" pitchFamily="18" charset="0"/>
                        </a:rPr>
                        <a:t>BİTİŞ TARİHİ</a:t>
                      </a:r>
                      <a:endParaRPr lang="tr-TR" sz="1000" b="1"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r>
              <a:tr h="432048">
                <a:tc>
                  <a:txBody>
                    <a:bodyPr/>
                    <a:lstStyle/>
                    <a:p>
                      <a:pPr algn="l">
                        <a:lnSpc>
                          <a:spcPct val="115000"/>
                        </a:lnSpc>
                        <a:spcBef>
                          <a:spcPts val="1000"/>
                        </a:spcBef>
                        <a:spcAft>
                          <a:spcPts val="0"/>
                        </a:spcAft>
                      </a:pPr>
                      <a:r>
                        <a:rPr lang="tr-TR" sz="1000" dirty="0">
                          <a:solidFill>
                            <a:schemeClr val="tx1"/>
                          </a:solidFill>
                          <a:effectLst/>
                          <a:latin typeface="Times New Roman" pitchFamily="18" charset="0"/>
                          <a:cs typeface="Times New Roman" pitchFamily="18" charset="0"/>
                        </a:rPr>
                        <a:t>FERDİ SÖKER</a:t>
                      </a:r>
                      <a:endParaRPr lang="tr-TR" sz="10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algn="l">
                        <a:lnSpc>
                          <a:spcPct val="115000"/>
                        </a:lnSpc>
                        <a:spcBef>
                          <a:spcPts val="1000"/>
                        </a:spcBef>
                        <a:spcAft>
                          <a:spcPts val="0"/>
                        </a:spcAft>
                      </a:pPr>
                      <a:r>
                        <a:rPr lang="tr-TR" sz="1000" dirty="0">
                          <a:solidFill>
                            <a:schemeClr val="tx1"/>
                          </a:solidFill>
                          <a:effectLst/>
                          <a:latin typeface="Times New Roman" pitchFamily="18" charset="0"/>
                          <a:cs typeface="Times New Roman" pitchFamily="18" charset="0"/>
                        </a:rPr>
                        <a:t>    Haziran/2014</a:t>
                      </a:r>
                      <a:endParaRPr lang="tr-TR" sz="10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algn="ctr">
                        <a:lnSpc>
                          <a:spcPct val="115000"/>
                        </a:lnSpc>
                        <a:spcBef>
                          <a:spcPts val="1000"/>
                        </a:spcBef>
                        <a:spcAft>
                          <a:spcPts val="0"/>
                        </a:spcAft>
                      </a:pPr>
                      <a:r>
                        <a:rPr lang="tr-TR" sz="1000" dirty="0">
                          <a:solidFill>
                            <a:schemeClr val="tx1"/>
                          </a:solidFill>
                          <a:effectLst/>
                          <a:latin typeface="Times New Roman" pitchFamily="18" charset="0"/>
                          <a:cs typeface="Times New Roman" pitchFamily="18" charset="0"/>
                        </a:rPr>
                        <a:t>01/09/2015</a:t>
                      </a:r>
                      <a:endParaRPr lang="tr-TR" sz="10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r h="289928">
                <a:tc>
                  <a:txBody>
                    <a:bodyPr/>
                    <a:lstStyle/>
                    <a:p>
                      <a:pPr algn="l">
                        <a:lnSpc>
                          <a:spcPct val="115000"/>
                        </a:lnSpc>
                        <a:spcBef>
                          <a:spcPts val="1000"/>
                        </a:spcBef>
                        <a:spcAft>
                          <a:spcPts val="0"/>
                        </a:spcAft>
                      </a:pPr>
                      <a:r>
                        <a:rPr lang="tr-TR" sz="1000" dirty="0">
                          <a:solidFill>
                            <a:schemeClr val="tx1"/>
                          </a:solidFill>
                          <a:effectLst/>
                          <a:latin typeface="Times New Roman" pitchFamily="18" charset="0"/>
                          <a:cs typeface="Times New Roman" pitchFamily="18" charset="0"/>
                        </a:rPr>
                        <a:t>KAMİL ZOROĞLU</a:t>
                      </a:r>
                      <a:endParaRPr lang="tr-TR" sz="10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Bef>
                          <a:spcPts val="1000"/>
                        </a:spcBef>
                        <a:spcAft>
                          <a:spcPts val="0"/>
                        </a:spcAft>
                      </a:pPr>
                      <a:r>
                        <a:rPr lang="tr-TR" sz="1000" dirty="0">
                          <a:solidFill>
                            <a:schemeClr val="tx1"/>
                          </a:solidFill>
                          <a:effectLst/>
                          <a:latin typeface="Times New Roman" pitchFamily="18" charset="0"/>
                          <a:cs typeface="Times New Roman" pitchFamily="18" charset="0"/>
                        </a:rPr>
                        <a:t>01/09/2015</a:t>
                      </a:r>
                      <a:endParaRPr lang="tr-TR" sz="10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Bef>
                          <a:spcPts val="1000"/>
                        </a:spcBef>
                        <a:spcAft>
                          <a:spcPts val="0"/>
                        </a:spcAft>
                      </a:pPr>
                      <a:r>
                        <a:rPr lang="tr-TR" sz="1000" dirty="0">
                          <a:solidFill>
                            <a:schemeClr val="tx1"/>
                          </a:solidFill>
                          <a:effectLst/>
                          <a:latin typeface="Times New Roman" pitchFamily="18" charset="0"/>
                          <a:cs typeface="Times New Roman" pitchFamily="18" charset="0"/>
                        </a:rPr>
                        <a:t>Görevde</a:t>
                      </a:r>
                      <a:endParaRPr lang="tr-TR" sz="10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493202437"/>
              </p:ext>
            </p:extLst>
          </p:nvPr>
        </p:nvGraphicFramePr>
        <p:xfrm>
          <a:off x="4409419" y="2139702"/>
          <a:ext cx="4501634" cy="2126166"/>
        </p:xfrm>
        <a:graphic>
          <a:graphicData uri="http://schemas.openxmlformats.org/drawingml/2006/table">
            <a:tbl>
              <a:tblPr firstRow="1" firstCol="1" bandRow="1"/>
              <a:tblGrid>
                <a:gridCol w="2250817"/>
                <a:gridCol w="2250817"/>
              </a:tblGrid>
              <a:tr h="360041">
                <a:tc gridSpan="2">
                  <a:txBody>
                    <a:bodyPr/>
                    <a:lstStyle/>
                    <a:p>
                      <a:pPr algn="ctr">
                        <a:lnSpc>
                          <a:spcPct val="115000"/>
                        </a:lnSpc>
                        <a:spcBef>
                          <a:spcPts val="1000"/>
                        </a:spcBef>
                        <a:spcAft>
                          <a:spcPts val="0"/>
                        </a:spcAft>
                      </a:pPr>
                      <a:r>
                        <a:rPr lang="tr-TR" sz="1200" b="1" dirty="0" smtClean="0">
                          <a:effectLst/>
                          <a:latin typeface="Times New Roman" pitchFamily="18" charset="0"/>
                          <a:ea typeface="Times New Roman"/>
                          <a:cs typeface="Times New Roman" pitchFamily="18" charset="0"/>
                        </a:rPr>
                        <a:t>MEVCUT ALANLAR ve DALLAR</a:t>
                      </a:r>
                      <a:endParaRPr lang="tr-TR" sz="1000" b="1"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hMerge="1">
                  <a:txBody>
                    <a:bodyPr/>
                    <a:lstStyle/>
                    <a:p>
                      <a:pPr algn="just">
                        <a:lnSpc>
                          <a:spcPct val="115000"/>
                        </a:lnSpc>
                        <a:spcBef>
                          <a:spcPts val="1000"/>
                        </a:spcBef>
                        <a:spcAft>
                          <a:spcPts val="0"/>
                        </a:spcAft>
                      </a:pPr>
                      <a:endParaRPr lang="tr-TR" sz="10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just">
                        <a:lnSpc>
                          <a:spcPct val="115000"/>
                        </a:lnSpc>
                        <a:spcBef>
                          <a:spcPts val="1000"/>
                        </a:spcBef>
                        <a:spcAft>
                          <a:spcPts val="0"/>
                        </a:spcAft>
                      </a:pPr>
                      <a:r>
                        <a:rPr lang="tr-TR" sz="1000" b="1" dirty="0">
                          <a:effectLst/>
                          <a:latin typeface="Times New Roman" pitchFamily="18" charset="0"/>
                          <a:ea typeface="Times New Roman"/>
                          <a:cs typeface="Times New Roman" pitchFamily="18" charset="0"/>
                        </a:rPr>
                        <a:t>ALANLAR</a:t>
                      </a:r>
                      <a:endParaRPr lang="tr-TR" sz="10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c>
                  <a:txBody>
                    <a:bodyPr/>
                    <a:lstStyle/>
                    <a:p>
                      <a:pPr algn="just">
                        <a:lnSpc>
                          <a:spcPct val="115000"/>
                        </a:lnSpc>
                        <a:spcBef>
                          <a:spcPts val="1000"/>
                        </a:spcBef>
                        <a:spcAft>
                          <a:spcPts val="0"/>
                        </a:spcAft>
                      </a:pPr>
                      <a:r>
                        <a:rPr lang="tr-TR" sz="1000" b="1" dirty="0">
                          <a:effectLst/>
                          <a:latin typeface="Times New Roman" pitchFamily="18" charset="0"/>
                          <a:ea typeface="Times New Roman"/>
                          <a:cs typeface="Times New Roman" pitchFamily="18" charset="0"/>
                        </a:rPr>
                        <a:t>DALLAR</a:t>
                      </a:r>
                      <a:endParaRPr lang="tr-TR" sz="10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60000"/>
                        <a:lumOff val="40000"/>
                      </a:schemeClr>
                    </a:solidFill>
                  </a:tcPr>
                </a:tc>
              </a:tr>
              <a:tr h="0">
                <a:tc rowSpan="2">
                  <a:txBody>
                    <a:bodyPr/>
                    <a:lstStyle/>
                    <a:p>
                      <a:pPr algn="l">
                        <a:lnSpc>
                          <a:spcPct val="115000"/>
                        </a:lnSpc>
                        <a:spcBef>
                          <a:spcPts val="1000"/>
                        </a:spcBef>
                        <a:spcAft>
                          <a:spcPts val="0"/>
                        </a:spcAft>
                      </a:pPr>
                      <a:r>
                        <a:rPr lang="tr-TR" sz="1000" b="1" dirty="0">
                          <a:effectLst/>
                          <a:latin typeface="Times New Roman" pitchFamily="18" charset="0"/>
                          <a:ea typeface="Times New Roman"/>
                          <a:cs typeface="Times New Roman" pitchFamily="18" charset="0"/>
                        </a:rPr>
                        <a:t>Bilişim Teknolojileri</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Bef>
                          <a:spcPts val="1000"/>
                        </a:spcBef>
                        <a:spcAft>
                          <a:spcPts val="0"/>
                        </a:spcAft>
                      </a:pPr>
                      <a:r>
                        <a:rPr lang="tr-TR" sz="1000">
                          <a:effectLst/>
                          <a:latin typeface="Times New Roman" pitchFamily="18" charset="0"/>
                          <a:ea typeface="Times New Roman"/>
                          <a:cs typeface="Times New Roman" pitchFamily="18" charset="0"/>
                        </a:rPr>
                        <a:t>Veri Tabanı Programcılığı</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0">
                <a:tc vMerge="1">
                  <a:txBody>
                    <a:bodyPr/>
                    <a:lstStyle/>
                    <a:p>
                      <a:endParaRPr lang="tr-TR"/>
                    </a:p>
                  </a:txBody>
                  <a:tcPr/>
                </a:tc>
                <a:tc>
                  <a:txBody>
                    <a:bodyPr/>
                    <a:lstStyle/>
                    <a:p>
                      <a:pPr algn="just">
                        <a:lnSpc>
                          <a:spcPct val="115000"/>
                        </a:lnSpc>
                        <a:spcBef>
                          <a:spcPts val="1000"/>
                        </a:spcBef>
                        <a:spcAft>
                          <a:spcPts val="0"/>
                        </a:spcAft>
                      </a:pPr>
                      <a:r>
                        <a:rPr lang="tr-TR" sz="1000" dirty="0">
                          <a:effectLst/>
                          <a:latin typeface="Times New Roman" pitchFamily="18" charset="0"/>
                          <a:ea typeface="Times New Roman"/>
                          <a:cs typeface="Times New Roman" pitchFamily="18" charset="0"/>
                        </a:rPr>
                        <a:t>Web Programcılığı</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0">
                <a:tc rowSpan="3">
                  <a:txBody>
                    <a:bodyPr/>
                    <a:lstStyle/>
                    <a:p>
                      <a:pPr algn="l">
                        <a:lnSpc>
                          <a:spcPct val="115000"/>
                        </a:lnSpc>
                        <a:spcBef>
                          <a:spcPts val="1000"/>
                        </a:spcBef>
                        <a:spcAft>
                          <a:spcPts val="0"/>
                        </a:spcAft>
                      </a:pPr>
                      <a:r>
                        <a:rPr lang="tr-TR" sz="1000" b="1" dirty="0">
                          <a:effectLst/>
                          <a:latin typeface="Times New Roman" pitchFamily="18" charset="0"/>
                          <a:ea typeface="Times New Roman"/>
                          <a:cs typeface="Times New Roman" pitchFamily="18" charset="0"/>
                        </a:rPr>
                        <a:t>Elektrik- Elektronik Teknolojisi</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Bef>
                          <a:spcPts val="1000"/>
                        </a:spcBef>
                        <a:spcAft>
                          <a:spcPts val="0"/>
                        </a:spcAft>
                      </a:pPr>
                      <a:r>
                        <a:rPr lang="tr-TR" sz="1000" dirty="0">
                          <a:effectLst/>
                          <a:latin typeface="Times New Roman" pitchFamily="18" charset="0"/>
                          <a:ea typeface="Times New Roman"/>
                          <a:cs typeface="Times New Roman" pitchFamily="18" charset="0"/>
                        </a:rPr>
                        <a:t>Endüstriyel Bakım Onarım</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0">
                <a:tc vMerge="1">
                  <a:txBody>
                    <a:bodyPr/>
                    <a:lstStyle/>
                    <a:p>
                      <a:endParaRPr lang="tr-TR"/>
                    </a:p>
                  </a:txBody>
                  <a:tcPr/>
                </a:tc>
                <a:tc>
                  <a:txBody>
                    <a:bodyPr/>
                    <a:lstStyle/>
                    <a:p>
                      <a:pPr algn="just">
                        <a:lnSpc>
                          <a:spcPct val="115000"/>
                        </a:lnSpc>
                        <a:spcBef>
                          <a:spcPts val="1000"/>
                        </a:spcBef>
                        <a:spcAft>
                          <a:spcPts val="0"/>
                        </a:spcAft>
                      </a:pPr>
                      <a:r>
                        <a:rPr lang="tr-TR" sz="1000" dirty="0">
                          <a:effectLst/>
                          <a:latin typeface="Times New Roman" pitchFamily="18" charset="0"/>
                          <a:ea typeface="Times New Roman"/>
                          <a:cs typeface="Times New Roman" pitchFamily="18" charset="0"/>
                        </a:rPr>
                        <a:t>Zayıf Akım</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0">
                <a:tc vMerge="1">
                  <a:txBody>
                    <a:bodyPr/>
                    <a:lstStyle/>
                    <a:p>
                      <a:endParaRPr lang="tr-TR"/>
                    </a:p>
                  </a:txBody>
                  <a:tcPr/>
                </a:tc>
                <a:tc>
                  <a:txBody>
                    <a:bodyPr/>
                    <a:lstStyle/>
                    <a:p>
                      <a:pPr algn="just">
                        <a:lnSpc>
                          <a:spcPct val="115000"/>
                        </a:lnSpc>
                        <a:spcBef>
                          <a:spcPts val="1000"/>
                        </a:spcBef>
                        <a:spcAft>
                          <a:spcPts val="0"/>
                        </a:spcAft>
                      </a:pPr>
                      <a:r>
                        <a:rPr lang="tr-TR" sz="1000" dirty="0">
                          <a:effectLst/>
                          <a:latin typeface="Times New Roman" pitchFamily="18" charset="0"/>
                          <a:ea typeface="Times New Roman"/>
                          <a:cs typeface="Times New Roman" pitchFamily="18" charset="0"/>
                        </a:rPr>
                        <a:t>Pano </a:t>
                      </a:r>
                      <a:r>
                        <a:rPr lang="tr-TR" sz="1000" dirty="0" err="1">
                          <a:effectLst/>
                          <a:latin typeface="Times New Roman" pitchFamily="18" charset="0"/>
                          <a:ea typeface="Times New Roman"/>
                          <a:cs typeface="Times New Roman" pitchFamily="18" charset="0"/>
                        </a:rPr>
                        <a:t>Montörlüğü</a:t>
                      </a:r>
                      <a:endParaRPr lang="tr-TR" sz="10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203819">
                <a:tc>
                  <a:txBody>
                    <a:bodyPr/>
                    <a:lstStyle/>
                    <a:p>
                      <a:pPr algn="l">
                        <a:lnSpc>
                          <a:spcPct val="115000"/>
                        </a:lnSpc>
                        <a:spcBef>
                          <a:spcPts val="1000"/>
                        </a:spcBef>
                        <a:spcAft>
                          <a:spcPts val="0"/>
                        </a:spcAft>
                      </a:pPr>
                      <a:r>
                        <a:rPr lang="tr-TR" sz="1000" b="1" dirty="0">
                          <a:effectLst/>
                          <a:latin typeface="Times New Roman" pitchFamily="18" charset="0"/>
                          <a:ea typeface="Times New Roman"/>
                          <a:cs typeface="Times New Roman" pitchFamily="18" charset="0"/>
                        </a:rPr>
                        <a:t>Endüstriyel Otomasyon Teknolojisi</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Bef>
                          <a:spcPts val="1000"/>
                        </a:spcBef>
                        <a:spcAft>
                          <a:spcPts val="0"/>
                        </a:spcAft>
                      </a:pPr>
                      <a:r>
                        <a:rPr lang="tr-TR" sz="1000" dirty="0" err="1">
                          <a:effectLst/>
                          <a:latin typeface="Times New Roman" pitchFamily="18" charset="0"/>
                          <a:ea typeface="Times New Roman"/>
                          <a:cs typeface="Times New Roman" pitchFamily="18" charset="0"/>
                        </a:rPr>
                        <a:t>Mekatronik</a:t>
                      </a:r>
                      <a:endParaRPr lang="tr-TR" sz="10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214609">
                <a:tc>
                  <a:txBody>
                    <a:bodyPr/>
                    <a:lstStyle/>
                    <a:p>
                      <a:pPr algn="just">
                        <a:lnSpc>
                          <a:spcPct val="115000"/>
                        </a:lnSpc>
                        <a:spcBef>
                          <a:spcPts val="1000"/>
                        </a:spcBef>
                        <a:spcAft>
                          <a:spcPts val="0"/>
                        </a:spcAft>
                      </a:pPr>
                      <a:r>
                        <a:rPr lang="tr-TR" sz="1000" b="1" dirty="0">
                          <a:effectLst/>
                          <a:latin typeface="Times New Roman" pitchFamily="18" charset="0"/>
                          <a:ea typeface="Times New Roman"/>
                          <a:cs typeface="Times New Roman" pitchFamily="18" charset="0"/>
                        </a:rPr>
                        <a:t>Kimya</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Bef>
                          <a:spcPts val="1000"/>
                        </a:spcBef>
                        <a:spcAft>
                          <a:spcPts val="0"/>
                        </a:spcAft>
                      </a:pPr>
                      <a:r>
                        <a:rPr lang="tr-TR" sz="1000" dirty="0">
                          <a:effectLst/>
                          <a:latin typeface="Times New Roman" pitchFamily="18" charset="0"/>
                          <a:ea typeface="Times New Roman"/>
                          <a:cs typeface="Times New Roman" pitchFamily="18" charset="0"/>
                        </a:rPr>
                        <a:t>Laboratuvar</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255373">
                <a:tc>
                  <a:txBody>
                    <a:bodyPr/>
                    <a:lstStyle/>
                    <a:p>
                      <a:pPr algn="just">
                        <a:lnSpc>
                          <a:spcPct val="115000"/>
                        </a:lnSpc>
                        <a:spcBef>
                          <a:spcPts val="1000"/>
                        </a:spcBef>
                        <a:spcAft>
                          <a:spcPts val="0"/>
                        </a:spcAft>
                      </a:pPr>
                      <a:r>
                        <a:rPr lang="tr-TR" sz="1000" b="1" dirty="0">
                          <a:effectLst/>
                          <a:latin typeface="Times New Roman" pitchFamily="18" charset="0"/>
                          <a:ea typeface="Times New Roman"/>
                          <a:cs typeface="Times New Roman" pitchFamily="18" charset="0"/>
                        </a:rPr>
                        <a:t>Muhasebe Finansman</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Bef>
                          <a:spcPts val="1000"/>
                        </a:spcBef>
                        <a:spcAft>
                          <a:spcPts val="0"/>
                        </a:spcAft>
                      </a:pPr>
                      <a:r>
                        <a:rPr lang="tr-TR" sz="1000" dirty="0">
                          <a:effectLst/>
                          <a:latin typeface="Times New Roman" pitchFamily="18" charset="0"/>
                          <a:ea typeface="Times New Roman"/>
                          <a:cs typeface="Times New Roman" pitchFamily="18" charset="0"/>
                        </a:rPr>
                        <a:t>Bilgisayarlı Muhasebe</a:t>
                      </a:r>
                    </a:p>
                  </a:txBody>
                  <a:tcPr marL="68580" marR="68580" marT="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bl>
          </a:graphicData>
        </a:graphic>
      </p:graphicFrame>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68316"/>
            <a:ext cx="656369" cy="6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87788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BAŞARILAR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30</a:t>
            </a:fld>
            <a:endParaRPr lang="tr-T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155926"/>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3" name="Tablo 2"/>
          <p:cNvGraphicFramePr>
            <a:graphicFrameLocks noGrp="1"/>
          </p:cNvGraphicFramePr>
          <p:nvPr>
            <p:extLst>
              <p:ext uri="{D42A27DB-BD31-4B8C-83A1-F6EECF244321}">
                <p14:modId xmlns:p14="http://schemas.microsoft.com/office/powerpoint/2010/main" val="97114284"/>
              </p:ext>
            </p:extLst>
          </p:nvPr>
        </p:nvGraphicFramePr>
        <p:xfrm>
          <a:off x="683569" y="1203598"/>
          <a:ext cx="7776864" cy="3703266"/>
        </p:xfrm>
        <a:graphic>
          <a:graphicData uri="http://schemas.openxmlformats.org/drawingml/2006/table">
            <a:tbl>
              <a:tblPr firstRow="1" firstCol="1" lastRow="1" lastCol="1" bandRow="1" bandCol="1"/>
              <a:tblGrid>
                <a:gridCol w="1224135"/>
                <a:gridCol w="3888433"/>
                <a:gridCol w="648071"/>
                <a:gridCol w="1080120"/>
                <a:gridCol w="936105"/>
              </a:tblGrid>
              <a:tr h="453275">
                <a:tc gridSpan="5">
                  <a:txBody>
                    <a:bodyPr/>
                    <a:lstStyle/>
                    <a:p>
                      <a:pPr marL="114300" indent="335280" algn="ctr">
                        <a:lnSpc>
                          <a:spcPct val="115000"/>
                        </a:lnSpc>
                        <a:spcBef>
                          <a:spcPts val="1000"/>
                        </a:spcBef>
                        <a:spcAft>
                          <a:spcPts val="0"/>
                        </a:spcAft>
                      </a:pPr>
                      <a:r>
                        <a:rPr lang="tr-TR" sz="1050" b="1" dirty="0">
                          <a:effectLst/>
                          <a:latin typeface="Times New Roman"/>
                          <a:ea typeface="Times New Roman"/>
                          <a:cs typeface="Times New Roman"/>
                        </a:rPr>
                        <a:t>Okulun Başarıları</a:t>
                      </a:r>
                      <a:endParaRPr lang="tr-TR" sz="1050" dirty="0">
                        <a:effectLst/>
                        <a:latin typeface="Calibri"/>
                        <a:ea typeface="Times New Roman"/>
                        <a:cs typeface="Times New Roman"/>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8825">
                <a:tc>
                  <a:txBody>
                    <a:bodyPr/>
                    <a:lstStyle/>
                    <a:p>
                      <a:pPr algn="ctr">
                        <a:lnSpc>
                          <a:spcPct val="115000"/>
                        </a:lnSpc>
                        <a:spcBef>
                          <a:spcPts val="1000"/>
                        </a:spcBef>
                        <a:spcAft>
                          <a:spcPts val="1000"/>
                        </a:spcAft>
                      </a:pPr>
                      <a:r>
                        <a:rPr lang="tr-TR" sz="1000" b="1" dirty="0">
                          <a:effectLst/>
                          <a:latin typeface="Times New Roman" pitchFamily="18" charset="0"/>
                          <a:ea typeface="Times New Roman"/>
                          <a:cs typeface="Times New Roman" pitchFamily="18" charset="0"/>
                        </a:rPr>
                        <a:t>EĞİTİM ÖĞRETİM YILI</a:t>
                      </a:r>
                      <a:endParaRPr lang="tr-TR" sz="100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1000"/>
                        </a:spcAft>
                      </a:pPr>
                      <a:r>
                        <a:rPr lang="tr-TR" sz="1000" b="1" dirty="0" err="1">
                          <a:effectLst/>
                          <a:latin typeface="Times New Roman" pitchFamily="18" charset="0"/>
                          <a:ea typeface="Times New Roman"/>
                          <a:cs typeface="Times New Roman" pitchFamily="18" charset="0"/>
                        </a:rPr>
                        <a:t>Katılınan</a:t>
                      </a:r>
                      <a:r>
                        <a:rPr lang="tr-TR" sz="1000" b="1" dirty="0">
                          <a:effectLst/>
                          <a:latin typeface="Times New Roman" pitchFamily="18" charset="0"/>
                          <a:ea typeface="Times New Roman"/>
                          <a:cs typeface="Times New Roman" pitchFamily="18" charset="0"/>
                        </a:rPr>
                        <a:t> Yarışmalar</a:t>
                      </a:r>
                      <a:endParaRPr lang="tr-TR" sz="100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1000"/>
                        </a:spcAft>
                        <a:tabLst>
                          <a:tab pos="774700" algn="l"/>
                        </a:tabLst>
                      </a:pPr>
                      <a:r>
                        <a:rPr lang="tr-TR" sz="1000" b="1" dirty="0">
                          <a:effectLst/>
                          <a:latin typeface="Times New Roman" pitchFamily="18" charset="0"/>
                          <a:ea typeface="Times New Roman"/>
                          <a:cs typeface="Times New Roman" pitchFamily="18" charset="0"/>
                        </a:rPr>
                        <a:t>İlçe </a:t>
                      </a:r>
                      <a:r>
                        <a:rPr lang="tr-TR" sz="1000" b="1" dirty="0" smtClean="0">
                          <a:effectLst/>
                          <a:latin typeface="Times New Roman" pitchFamily="18" charset="0"/>
                          <a:ea typeface="Times New Roman"/>
                          <a:cs typeface="Times New Roman" pitchFamily="18" charset="0"/>
                        </a:rPr>
                        <a:t>Derecesi</a:t>
                      </a:r>
                      <a:endParaRPr lang="tr-TR" sz="100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1000"/>
                        </a:spcAft>
                        <a:tabLst>
                          <a:tab pos="774700" algn="l"/>
                        </a:tabLst>
                      </a:pPr>
                      <a:r>
                        <a:rPr lang="tr-TR" sz="1000" b="1">
                          <a:effectLst/>
                          <a:latin typeface="Times New Roman" pitchFamily="18" charset="0"/>
                          <a:ea typeface="Times New Roman"/>
                          <a:cs typeface="Times New Roman" pitchFamily="18" charset="0"/>
                        </a:rPr>
                        <a:t>İl Derecesi</a:t>
                      </a:r>
                      <a:endParaRPr lang="tr-TR" sz="100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DE9D9"/>
                    </a:solidFill>
                  </a:tcPr>
                </a:tc>
                <a:tc>
                  <a:txBody>
                    <a:bodyPr/>
                    <a:lstStyle/>
                    <a:p>
                      <a:pPr algn="ctr">
                        <a:lnSpc>
                          <a:spcPct val="115000"/>
                        </a:lnSpc>
                        <a:spcBef>
                          <a:spcPts val="1000"/>
                        </a:spcBef>
                        <a:spcAft>
                          <a:spcPts val="1000"/>
                        </a:spcAft>
                        <a:tabLst>
                          <a:tab pos="774700" algn="l"/>
                        </a:tabLst>
                      </a:pPr>
                      <a:r>
                        <a:rPr lang="tr-TR" sz="1000" b="1">
                          <a:effectLst/>
                          <a:latin typeface="Times New Roman" pitchFamily="18" charset="0"/>
                          <a:ea typeface="Times New Roman"/>
                          <a:cs typeface="Times New Roman" pitchFamily="18" charset="0"/>
                        </a:rPr>
                        <a:t>Türkiye Derecesi</a:t>
                      </a:r>
                      <a:endParaRPr lang="tr-TR" sz="100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DE9D9"/>
                    </a:solidFill>
                  </a:tcPr>
                </a:tc>
              </a:tr>
              <a:tr h="242036">
                <a:tc>
                  <a:txBody>
                    <a:bodyPr/>
                    <a:lstStyle/>
                    <a:p>
                      <a:pPr algn="ctr">
                        <a:lnSpc>
                          <a:spcPct val="115000"/>
                        </a:lnSpc>
                        <a:spcBef>
                          <a:spcPts val="1000"/>
                        </a:spcBef>
                        <a:spcAft>
                          <a:spcPts val="1000"/>
                        </a:spcAft>
                        <a:tabLst>
                          <a:tab pos="774700" algn="l"/>
                        </a:tabLst>
                      </a:pPr>
                      <a:r>
                        <a:rPr lang="tr-TR" sz="1000" b="1" dirty="0">
                          <a:effectLst/>
                          <a:latin typeface="Times New Roman" pitchFamily="18" charset="0"/>
                          <a:ea typeface="Times New Roman"/>
                          <a:cs typeface="Times New Roman" pitchFamily="18" charset="0"/>
                        </a:rPr>
                        <a:t>2015-2016</a:t>
                      </a:r>
                      <a:endParaRPr lang="tr-TR" sz="100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28575" cap="flat" cmpd="sng" algn="ctr">
                      <a:solidFill>
                        <a:srgbClr val="943634"/>
                      </a:solidFill>
                      <a:prstDash val="solid"/>
                      <a:round/>
                      <a:headEnd type="none" w="med" len="med"/>
                      <a:tailEnd type="none" w="med" len="med"/>
                    </a:lnB>
                    <a:solidFill>
                      <a:srgbClr val="FBD4B4"/>
                    </a:solidFill>
                  </a:tcPr>
                </a:tc>
                <a:tc>
                  <a:txBody>
                    <a:bodyPr/>
                    <a:lstStyle/>
                    <a:p>
                      <a:pPr>
                        <a:lnSpc>
                          <a:spcPct val="115000"/>
                        </a:lnSpc>
                        <a:spcBef>
                          <a:spcPts val="1000"/>
                        </a:spcBef>
                        <a:spcAft>
                          <a:spcPts val="1000"/>
                        </a:spcAft>
                        <a:tabLst>
                          <a:tab pos="774700" algn="l"/>
                        </a:tabLst>
                      </a:pPr>
                      <a:r>
                        <a:rPr lang="tr-TR" sz="1000" dirty="0">
                          <a:effectLst/>
                          <a:latin typeface="Times New Roman" pitchFamily="18" charset="0"/>
                          <a:ea typeface="Times New Roman"/>
                          <a:cs typeface="Times New Roman" pitchFamily="18" charset="0"/>
                        </a:rPr>
                        <a:t>Kompozisyon Yarışması</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28575"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28575"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3</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28575"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28575" cap="flat" cmpd="sng" algn="ctr">
                      <a:solidFill>
                        <a:srgbClr val="943634"/>
                      </a:solidFill>
                      <a:prstDash val="solid"/>
                      <a:round/>
                      <a:headEnd type="none" w="med" len="med"/>
                      <a:tailEnd type="none" w="med" len="med"/>
                    </a:lnB>
                  </a:tcPr>
                </a:tc>
              </a:tr>
              <a:tr h="183871">
                <a:tc rowSpan="4">
                  <a:txBody>
                    <a:bodyPr/>
                    <a:lstStyle/>
                    <a:p>
                      <a:pPr algn="ctr">
                        <a:lnSpc>
                          <a:spcPct val="115000"/>
                        </a:lnSpc>
                        <a:spcBef>
                          <a:spcPts val="1000"/>
                        </a:spcBef>
                        <a:spcAft>
                          <a:spcPts val="1000"/>
                        </a:spcAft>
                        <a:tabLst>
                          <a:tab pos="774700" algn="l"/>
                        </a:tabLst>
                      </a:pPr>
                      <a:r>
                        <a:rPr lang="tr-TR" sz="1000" b="1" dirty="0">
                          <a:effectLst/>
                          <a:latin typeface="Times New Roman" pitchFamily="18" charset="0"/>
                          <a:ea typeface="Times New Roman"/>
                          <a:cs typeface="Times New Roman" pitchFamily="18" charset="0"/>
                        </a:rPr>
                        <a:t> </a:t>
                      </a:r>
                      <a:r>
                        <a:rPr lang="tr-TR" sz="1000" b="1" dirty="0" smtClean="0">
                          <a:effectLst/>
                          <a:latin typeface="Times New Roman" pitchFamily="18" charset="0"/>
                          <a:ea typeface="Times New Roman"/>
                          <a:cs typeface="Times New Roman" pitchFamily="18" charset="0"/>
                        </a:rPr>
                        <a:t>2017-2018</a:t>
                      </a:r>
                      <a:r>
                        <a:rPr lang="tr-TR" sz="1000" b="1" dirty="0">
                          <a:effectLst/>
                          <a:latin typeface="Times New Roman" pitchFamily="18" charset="0"/>
                          <a:ea typeface="Times New Roman"/>
                          <a:cs typeface="Times New Roman" pitchFamily="18" charset="0"/>
                        </a:rPr>
                        <a:t> </a:t>
                      </a:r>
                      <a:endParaRPr lang="tr-TR" sz="100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28575" cap="flat" cmpd="sng" algn="ctr">
                      <a:solidFill>
                        <a:srgbClr val="943634"/>
                      </a:solidFill>
                      <a:prstDash val="solid"/>
                      <a:round/>
                      <a:headEnd type="none" w="med" len="med"/>
                      <a:tailEnd type="none" w="med" len="med"/>
                    </a:lnB>
                    <a:solidFill>
                      <a:srgbClr val="FBD4B4"/>
                    </a:solidFill>
                  </a:tcPr>
                </a:tc>
                <a:tc>
                  <a:txBody>
                    <a:bodyPr/>
                    <a:lstStyle/>
                    <a:p>
                      <a:pPr>
                        <a:lnSpc>
                          <a:spcPct val="115000"/>
                        </a:lnSpc>
                        <a:spcBef>
                          <a:spcPts val="1000"/>
                        </a:spcBef>
                        <a:spcAft>
                          <a:spcPts val="1000"/>
                        </a:spcAft>
                        <a:tabLst>
                          <a:tab pos="774700" algn="l"/>
                        </a:tabLst>
                      </a:pPr>
                      <a:r>
                        <a:rPr lang="tr-TR" sz="1000">
                          <a:effectLst/>
                          <a:latin typeface="Times New Roman" pitchFamily="18" charset="0"/>
                          <a:ea typeface="Times New Roman"/>
                          <a:cs typeface="Times New Roman" pitchFamily="18" charset="0"/>
                        </a:rPr>
                        <a:t>Kültürel Türk Müziği Yarışması</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4</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183871">
                <a:tc vMerge="1">
                  <a:txBody>
                    <a:bodyPr/>
                    <a:lstStyle/>
                    <a:p>
                      <a:endParaRPr lang="tr-TR"/>
                    </a:p>
                  </a:txBody>
                  <a:tcPr/>
                </a:tc>
                <a:tc>
                  <a:txBody>
                    <a:bodyPr/>
                    <a:lstStyle/>
                    <a:p>
                      <a:pPr>
                        <a:lnSpc>
                          <a:spcPct val="115000"/>
                        </a:lnSpc>
                        <a:spcBef>
                          <a:spcPts val="1000"/>
                        </a:spcBef>
                        <a:spcAft>
                          <a:spcPts val="1000"/>
                        </a:spcAft>
                        <a:tabLst>
                          <a:tab pos="774700" algn="l"/>
                        </a:tabLst>
                      </a:pPr>
                      <a:r>
                        <a:rPr lang="tr-TR" sz="1000">
                          <a:effectLst/>
                          <a:latin typeface="Times New Roman" pitchFamily="18" charset="0"/>
                          <a:ea typeface="Times New Roman"/>
                          <a:cs typeface="Times New Roman" pitchFamily="18" charset="0"/>
                        </a:rPr>
                        <a:t>Genç Erkekler Bocce Turnuvaları</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2</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20</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183871">
                <a:tc vMerge="1">
                  <a:txBody>
                    <a:bodyPr/>
                    <a:lstStyle/>
                    <a:p>
                      <a:endParaRPr lang="tr-TR"/>
                    </a:p>
                  </a:txBody>
                  <a:tcPr/>
                </a:tc>
                <a:tc>
                  <a:txBody>
                    <a:bodyPr/>
                    <a:lstStyle/>
                    <a:p>
                      <a:pPr>
                        <a:lnSpc>
                          <a:spcPct val="115000"/>
                        </a:lnSpc>
                        <a:spcBef>
                          <a:spcPts val="1000"/>
                        </a:spcBef>
                        <a:spcAft>
                          <a:spcPts val="1000"/>
                        </a:spcAft>
                        <a:tabLst>
                          <a:tab pos="774700" algn="l"/>
                        </a:tabLst>
                      </a:pPr>
                      <a:r>
                        <a:rPr lang="tr-TR" sz="1000" dirty="0">
                          <a:effectLst/>
                          <a:latin typeface="Times New Roman" pitchFamily="18" charset="0"/>
                          <a:ea typeface="Times New Roman"/>
                          <a:cs typeface="Times New Roman" pitchFamily="18" charset="0"/>
                        </a:rPr>
                        <a:t>Satranç Turnuvası</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2</a:t>
                      </a:r>
                    </a:p>
                  </a:txBody>
                  <a:tcPr marL="15159" marR="15159"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83871">
                <a:tc vMerge="1">
                  <a:txBody>
                    <a:bodyPr/>
                    <a:lstStyle/>
                    <a:p>
                      <a:endParaRPr lang="tr-TR"/>
                    </a:p>
                  </a:txBody>
                  <a:tcPr/>
                </a:tc>
                <a:tc>
                  <a:txBody>
                    <a:bodyPr/>
                    <a:lstStyle/>
                    <a:p>
                      <a:pPr>
                        <a:lnSpc>
                          <a:spcPct val="115000"/>
                        </a:lnSpc>
                        <a:spcBef>
                          <a:spcPts val="1000"/>
                        </a:spcBef>
                        <a:spcAft>
                          <a:spcPts val="1000"/>
                        </a:spcAft>
                        <a:tabLst>
                          <a:tab pos="774700" algn="l"/>
                        </a:tabLst>
                      </a:pPr>
                      <a:r>
                        <a:rPr lang="tr-TR" sz="1000" dirty="0">
                          <a:effectLst/>
                          <a:latin typeface="Times New Roman" pitchFamily="18" charset="0"/>
                          <a:ea typeface="Times New Roman"/>
                          <a:cs typeface="Times New Roman" pitchFamily="18" charset="0"/>
                        </a:rPr>
                        <a:t>Genç Erkekler Badminton Turnuvası</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28575"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28575"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dirty="0">
                          <a:effectLst/>
                          <a:latin typeface="Times New Roman" pitchFamily="18" charset="0"/>
                          <a:ea typeface="Times New Roman"/>
                          <a:cs typeface="Times New Roman" pitchFamily="18" charset="0"/>
                        </a:rPr>
                        <a:t>3</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28575"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43634"/>
                      </a:solidFill>
                      <a:prstDash val="solid"/>
                      <a:round/>
                      <a:headEnd type="none" w="med" len="med"/>
                      <a:tailEnd type="none" w="med" len="med"/>
                    </a:lnT>
                    <a:lnB w="28575" cap="flat" cmpd="sng" algn="ctr">
                      <a:solidFill>
                        <a:srgbClr val="943634"/>
                      </a:solidFill>
                      <a:prstDash val="solid"/>
                      <a:round/>
                      <a:headEnd type="none" w="med" len="med"/>
                      <a:tailEnd type="none" w="med" len="med"/>
                    </a:lnB>
                  </a:tcPr>
                </a:tc>
              </a:tr>
              <a:tr h="377731">
                <a:tc rowSpan="5">
                  <a:txBody>
                    <a:bodyPr/>
                    <a:lstStyle/>
                    <a:p>
                      <a:pPr algn="ctr">
                        <a:lnSpc>
                          <a:spcPct val="115000"/>
                        </a:lnSpc>
                        <a:spcBef>
                          <a:spcPts val="1000"/>
                        </a:spcBef>
                        <a:spcAft>
                          <a:spcPts val="1000"/>
                        </a:spcAft>
                        <a:tabLst>
                          <a:tab pos="774700" algn="l"/>
                        </a:tabLst>
                      </a:pPr>
                      <a:r>
                        <a:rPr lang="tr-TR" sz="1000" b="1" dirty="0" smtClean="0">
                          <a:effectLst/>
                          <a:latin typeface="Times New Roman" pitchFamily="18" charset="0"/>
                          <a:ea typeface="Times New Roman"/>
                          <a:cs typeface="Times New Roman" pitchFamily="18" charset="0"/>
                        </a:rPr>
                        <a:t>2018-2019</a:t>
                      </a:r>
                      <a:endParaRPr lang="tr-TR" sz="100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rgbClr val="FBD4B4"/>
                    </a:solidFill>
                  </a:tcPr>
                </a:tc>
                <a:tc>
                  <a:txBody>
                    <a:bodyPr/>
                    <a:lstStyle/>
                    <a:p>
                      <a:pPr>
                        <a:lnSpc>
                          <a:spcPct val="115000"/>
                        </a:lnSpc>
                        <a:spcBef>
                          <a:spcPts val="1000"/>
                        </a:spcBef>
                        <a:spcAft>
                          <a:spcPts val="1000"/>
                        </a:spcAft>
                        <a:tabLst>
                          <a:tab pos="774700" algn="l"/>
                        </a:tabLst>
                      </a:pPr>
                      <a:r>
                        <a:rPr lang="tr-TR" sz="1000" dirty="0">
                          <a:effectLst/>
                          <a:latin typeface="Times New Roman" pitchFamily="18" charset="0"/>
                          <a:ea typeface="Times New Roman"/>
                          <a:cs typeface="Times New Roman" pitchFamily="18" charset="0"/>
                        </a:rPr>
                        <a:t>Okulum Bir(İnci) Yarışması</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Teşvik Ödülü</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1000"/>
                        </a:spcAft>
                        <a:tabLst>
                          <a:tab pos="774700" algn="l"/>
                        </a:tabLst>
                      </a:pPr>
                      <a:r>
                        <a:rPr lang="tr-TR" sz="1000" b="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28575"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232561">
                <a:tc vMerge="1">
                  <a:txBody>
                    <a:bodyPr/>
                    <a:lstStyle/>
                    <a:p>
                      <a:endParaRPr lang="tr-TR"/>
                    </a:p>
                  </a:txBody>
                  <a:tcPr/>
                </a:tc>
                <a:tc>
                  <a:txBody>
                    <a:bodyPr/>
                    <a:lstStyle/>
                    <a:p>
                      <a:pPr>
                        <a:lnSpc>
                          <a:spcPct val="115000"/>
                        </a:lnSpc>
                        <a:spcBef>
                          <a:spcPts val="1000"/>
                        </a:spcBef>
                        <a:spcAft>
                          <a:spcPts val="0"/>
                        </a:spcAft>
                        <a:tabLst>
                          <a:tab pos="774700" algn="l"/>
                        </a:tabLst>
                      </a:pPr>
                      <a:r>
                        <a:rPr lang="tr-TR" sz="1000" dirty="0">
                          <a:effectLst/>
                          <a:latin typeface="Times New Roman" pitchFamily="18" charset="0"/>
                          <a:ea typeface="Times New Roman"/>
                          <a:cs typeface="Times New Roman" pitchFamily="18" charset="0"/>
                        </a:rPr>
                        <a:t>Erzincan Binali Yıldırım Üniversitesi Robot yarışması</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0">
                          <a:effectLst/>
                          <a:latin typeface="Times New Roman" pitchFamily="18" charset="0"/>
                          <a:ea typeface="Times New Roman"/>
                          <a:cs typeface="Times New Roman" pitchFamily="18" charset="0"/>
                        </a:rPr>
                        <a:t>-</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0">
                          <a:effectLst/>
                          <a:latin typeface="Times New Roman" pitchFamily="18" charset="0"/>
                          <a:ea typeface="Times New Roman"/>
                          <a:cs typeface="Times New Roman" pitchFamily="18" charset="0"/>
                        </a:rPr>
                        <a:t>-</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0">
                          <a:effectLst/>
                          <a:latin typeface="Times New Roman" pitchFamily="18" charset="0"/>
                          <a:ea typeface="Times New Roman"/>
                          <a:cs typeface="Times New Roman" pitchFamily="18" charset="0"/>
                        </a:rPr>
                        <a:t>5 ve 9</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454424">
                <a:tc vMerge="1">
                  <a:txBody>
                    <a:bodyPr/>
                    <a:lstStyle/>
                    <a:p>
                      <a:endParaRPr lang="tr-TR"/>
                    </a:p>
                  </a:txBody>
                  <a:tcPr/>
                </a:tc>
                <a:tc>
                  <a:txBody>
                    <a:bodyPr/>
                    <a:lstStyle/>
                    <a:p>
                      <a:pPr>
                        <a:lnSpc>
                          <a:spcPct val="115000"/>
                        </a:lnSpc>
                        <a:spcBef>
                          <a:spcPts val="1000"/>
                        </a:spcBef>
                        <a:spcAft>
                          <a:spcPts val="0"/>
                        </a:spcAft>
                        <a:tabLst>
                          <a:tab pos="774700" algn="l"/>
                        </a:tabLst>
                      </a:pPr>
                      <a:r>
                        <a:rPr lang="tr-TR" sz="1000" dirty="0">
                          <a:effectLst/>
                          <a:latin typeface="Times New Roman" pitchFamily="18" charset="0"/>
                          <a:ea typeface="Times New Roman"/>
                          <a:cs typeface="Times New Roman" pitchFamily="18" charset="0"/>
                        </a:rPr>
                        <a:t>Bilek Güreşi</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b="0" dirty="0">
                          <a:effectLst/>
                          <a:latin typeface="Times New Roman" pitchFamily="18" charset="0"/>
                          <a:ea typeface="Times New Roman"/>
                          <a:cs typeface="Times New Roman" pitchFamily="18" charset="0"/>
                        </a:rPr>
                        <a:t>1</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b="0" dirty="0">
                          <a:effectLst/>
                          <a:latin typeface="Times New Roman" pitchFamily="18" charset="0"/>
                          <a:ea typeface="Times New Roman"/>
                          <a:cs typeface="Times New Roman" pitchFamily="18" charset="0"/>
                        </a:rPr>
                        <a:t>3 </a:t>
                      </a:r>
                      <a:r>
                        <a:rPr lang="tr-TR" sz="1000" b="0" dirty="0" smtClean="0">
                          <a:effectLst/>
                          <a:latin typeface="Times New Roman" pitchFamily="18" charset="0"/>
                          <a:ea typeface="Times New Roman"/>
                          <a:cs typeface="Times New Roman" pitchFamily="18" charset="0"/>
                        </a:rPr>
                        <a:t>Altın,</a:t>
                      </a:r>
                      <a:r>
                        <a:rPr lang="tr-TR" sz="1000" b="0" baseline="0" dirty="0" smtClean="0">
                          <a:effectLst/>
                          <a:latin typeface="Times New Roman" pitchFamily="18" charset="0"/>
                          <a:ea typeface="Times New Roman"/>
                          <a:cs typeface="Times New Roman" pitchFamily="18" charset="0"/>
                        </a:rPr>
                        <a:t> </a:t>
                      </a:r>
                      <a:r>
                        <a:rPr lang="tr-TR" sz="1000" b="0" dirty="0" smtClean="0">
                          <a:effectLst/>
                          <a:latin typeface="Times New Roman" pitchFamily="18" charset="0"/>
                          <a:ea typeface="Times New Roman"/>
                          <a:cs typeface="Times New Roman" pitchFamily="18" charset="0"/>
                        </a:rPr>
                        <a:t>1 Gümüş,</a:t>
                      </a:r>
                      <a:r>
                        <a:rPr lang="tr-TR" sz="1000" b="0" baseline="0" dirty="0" smtClean="0">
                          <a:effectLst/>
                          <a:latin typeface="Times New Roman" pitchFamily="18" charset="0"/>
                          <a:ea typeface="Times New Roman"/>
                          <a:cs typeface="Times New Roman" pitchFamily="18" charset="0"/>
                        </a:rPr>
                        <a:t> </a:t>
                      </a:r>
                      <a:r>
                        <a:rPr lang="tr-TR" sz="1000" b="0" dirty="0" smtClean="0">
                          <a:effectLst/>
                          <a:latin typeface="Times New Roman" pitchFamily="18" charset="0"/>
                          <a:ea typeface="Times New Roman"/>
                          <a:cs typeface="Times New Roman" pitchFamily="18" charset="0"/>
                        </a:rPr>
                        <a:t>1 </a:t>
                      </a:r>
                      <a:r>
                        <a:rPr lang="tr-TR" sz="1000" b="0" dirty="0">
                          <a:effectLst/>
                          <a:latin typeface="Times New Roman" pitchFamily="18" charset="0"/>
                          <a:ea typeface="Times New Roman"/>
                          <a:cs typeface="Times New Roman" pitchFamily="18" charset="0"/>
                        </a:rPr>
                        <a:t>Bronz Madalya</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b="0" dirty="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r h="183871">
                <a:tc vMerge="1">
                  <a:txBody>
                    <a:bodyPr/>
                    <a:lstStyle/>
                    <a:p>
                      <a:endParaRPr lang="tr-TR"/>
                    </a:p>
                  </a:txBody>
                  <a:tcPr/>
                </a:tc>
                <a:tc>
                  <a:txBody>
                    <a:bodyPr/>
                    <a:lstStyle/>
                    <a:p>
                      <a:pPr>
                        <a:lnSpc>
                          <a:spcPct val="115000"/>
                        </a:lnSpc>
                        <a:spcBef>
                          <a:spcPts val="1000"/>
                        </a:spcBef>
                        <a:spcAft>
                          <a:spcPts val="0"/>
                        </a:spcAft>
                        <a:tabLst>
                          <a:tab pos="774700" algn="l"/>
                        </a:tabLst>
                      </a:pPr>
                      <a:r>
                        <a:rPr lang="tr-TR" sz="1000" dirty="0">
                          <a:effectLst/>
                          <a:latin typeface="Times New Roman" pitchFamily="18" charset="0"/>
                          <a:ea typeface="Times New Roman"/>
                          <a:cs typeface="Times New Roman" pitchFamily="18" charset="0"/>
                        </a:rPr>
                        <a:t>Tiyatro Yarışması</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0" dirty="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0">
                          <a:effectLst/>
                          <a:latin typeface="Times New Roman" pitchFamily="18" charset="0"/>
                          <a:ea typeface="Times New Roman"/>
                          <a:cs typeface="Times New Roman" pitchFamily="18" charset="0"/>
                        </a:rPr>
                        <a:t>3</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tabLst>
                          <a:tab pos="774700" algn="l"/>
                        </a:tabLst>
                      </a:pPr>
                      <a:r>
                        <a:rPr lang="tr-TR" sz="1000" b="0" dirty="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FFFCC"/>
                    </a:solidFill>
                  </a:tcPr>
                </a:tc>
              </a:tr>
              <a:tr h="248177">
                <a:tc vMerge="1">
                  <a:txBody>
                    <a:bodyPr/>
                    <a:lstStyle/>
                    <a:p>
                      <a:endParaRPr lang="tr-TR"/>
                    </a:p>
                  </a:txBody>
                  <a:tcPr/>
                </a:tc>
                <a:tc>
                  <a:txBody>
                    <a:bodyPr/>
                    <a:lstStyle/>
                    <a:p>
                      <a:pPr>
                        <a:lnSpc>
                          <a:spcPct val="115000"/>
                        </a:lnSpc>
                        <a:spcBef>
                          <a:spcPts val="1000"/>
                        </a:spcBef>
                        <a:spcAft>
                          <a:spcPts val="0"/>
                        </a:spcAft>
                        <a:tabLst>
                          <a:tab pos="774700" algn="l"/>
                        </a:tabLst>
                      </a:pPr>
                      <a:r>
                        <a:rPr lang="tr-TR" sz="1000" dirty="0">
                          <a:effectLst/>
                          <a:latin typeface="Times New Roman" pitchFamily="18" charset="0"/>
                          <a:ea typeface="Times New Roman"/>
                          <a:cs typeface="Times New Roman" pitchFamily="18" charset="0"/>
                        </a:rPr>
                        <a:t>Çanakkale Zaferi konulu resim yarışması</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b="0" dirty="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b="0">
                          <a:effectLst/>
                          <a:latin typeface="Times New Roman" pitchFamily="18" charset="0"/>
                          <a:ea typeface="Times New Roman"/>
                          <a:cs typeface="Times New Roman" pitchFamily="18" charset="0"/>
                        </a:rPr>
                        <a:t>3</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1000" b="0" dirty="0">
                          <a:effectLst/>
                          <a:latin typeface="Times New Roman" pitchFamily="18" charset="0"/>
                          <a:ea typeface="Times New Roman"/>
                          <a:cs typeface="Times New Roman" pitchFamily="18" charset="0"/>
                        </a:rPr>
                        <a:t> </a:t>
                      </a: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r>
              <a:tr h="246882">
                <a:tc>
                  <a:txBody>
                    <a:bodyPr/>
                    <a:lstStyle/>
                    <a:p>
                      <a:pPr algn="ctr">
                        <a:lnSpc>
                          <a:spcPct val="115000"/>
                        </a:lnSpc>
                        <a:spcBef>
                          <a:spcPts val="1000"/>
                        </a:spcBef>
                        <a:spcAft>
                          <a:spcPts val="1000"/>
                        </a:spcAft>
                        <a:tabLst>
                          <a:tab pos="774700" algn="l"/>
                        </a:tabLst>
                      </a:pPr>
                      <a:r>
                        <a:rPr lang="tr-TR" sz="900" b="1" dirty="0" smtClean="0">
                          <a:effectLst/>
                          <a:latin typeface="Times New Roman" pitchFamily="18" charset="0"/>
                          <a:ea typeface="Times New Roman"/>
                          <a:cs typeface="Times New Roman" pitchFamily="18" charset="0"/>
                        </a:rPr>
                        <a:t>2019-2020</a:t>
                      </a:r>
                      <a:endParaRPr lang="tr-TR" sz="900" b="1"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c>
                  <a:txBody>
                    <a:bodyPr/>
                    <a:lstStyle/>
                    <a:p>
                      <a:pPr>
                        <a:lnSpc>
                          <a:spcPct val="115000"/>
                        </a:lnSpc>
                        <a:spcBef>
                          <a:spcPts val="1000"/>
                        </a:spcBef>
                        <a:spcAft>
                          <a:spcPts val="0"/>
                        </a:spcAft>
                        <a:tabLst>
                          <a:tab pos="774700" algn="l"/>
                        </a:tabLst>
                      </a:pPr>
                      <a:r>
                        <a:rPr lang="tr-TR" sz="900" kern="1200" dirty="0" smtClean="0">
                          <a:solidFill>
                            <a:schemeClr val="tx1"/>
                          </a:solidFill>
                          <a:effectLst/>
                          <a:latin typeface="Times New Roman" pitchFamily="18" charset="0"/>
                          <a:ea typeface="+mn-ea"/>
                          <a:cs typeface="Times New Roman" pitchFamily="18" charset="0"/>
                        </a:rPr>
                        <a:t>Genç Erkekler Dart Turnuvası (Devam ediyor)</a:t>
                      </a:r>
                      <a:endParaRPr lang="tr-TR" sz="90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endParaRPr lang="tr-TR" sz="900" b="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r>
                        <a:rPr lang="tr-TR" sz="900" b="0" dirty="0" smtClean="0">
                          <a:effectLst/>
                          <a:latin typeface="Times New Roman" pitchFamily="18" charset="0"/>
                          <a:ea typeface="Times New Roman"/>
                          <a:cs typeface="Times New Roman" pitchFamily="18" charset="0"/>
                        </a:rPr>
                        <a:t>2</a:t>
                      </a:r>
                      <a:endParaRPr lang="tr-TR" sz="900" b="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gn="ctr">
                        <a:lnSpc>
                          <a:spcPct val="115000"/>
                        </a:lnSpc>
                        <a:spcBef>
                          <a:spcPts val="1000"/>
                        </a:spcBef>
                        <a:spcAft>
                          <a:spcPts val="0"/>
                        </a:spcAft>
                        <a:tabLst>
                          <a:tab pos="774700" algn="l"/>
                        </a:tabLst>
                      </a:pPr>
                      <a:endParaRPr lang="tr-TR" sz="900" b="0" dirty="0">
                        <a:effectLst/>
                        <a:latin typeface="Times New Roman" pitchFamily="18" charset="0"/>
                        <a:ea typeface="Times New Roman"/>
                        <a:cs typeface="Times New Roman" pitchFamily="18" charset="0"/>
                      </a:endParaRPr>
                    </a:p>
                  </a:txBody>
                  <a:tcPr marL="15159" marR="1515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12700" cap="flat" cmpd="sng" algn="ctr">
                      <a:solidFill>
                        <a:srgbClr val="91212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015612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BAŞARILAR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31</a:t>
            </a:fld>
            <a:endParaRPr lang="tr-T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Tablo 7"/>
          <p:cNvGraphicFramePr>
            <a:graphicFrameLocks noGrp="1"/>
          </p:cNvGraphicFramePr>
          <p:nvPr>
            <p:extLst>
              <p:ext uri="{D42A27DB-BD31-4B8C-83A1-F6EECF244321}">
                <p14:modId xmlns:p14="http://schemas.microsoft.com/office/powerpoint/2010/main" val="4164696033"/>
              </p:ext>
            </p:extLst>
          </p:nvPr>
        </p:nvGraphicFramePr>
        <p:xfrm>
          <a:off x="2123728" y="1491630"/>
          <a:ext cx="5103846" cy="1827530"/>
        </p:xfrm>
        <a:graphic>
          <a:graphicData uri="http://schemas.openxmlformats.org/drawingml/2006/table">
            <a:tbl>
              <a:tblPr firstRow="1" firstCol="1" lastRow="1" lastCol="1" bandRow="1" bandCol="1"/>
              <a:tblGrid>
                <a:gridCol w="1143406"/>
                <a:gridCol w="1071908"/>
                <a:gridCol w="1160340"/>
                <a:gridCol w="1728192"/>
              </a:tblGrid>
              <a:tr h="323850">
                <a:tc gridSpan="4">
                  <a:txBody>
                    <a:bodyPr/>
                    <a:lstStyle/>
                    <a:p>
                      <a:pPr algn="ctr">
                        <a:lnSpc>
                          <a:spcPct val="115000"/>
                        </a:lnSpc>
                        <a:spcBef>
                          <a:spcPts val="1000"/>
                        </a:spcBef>
                        <a:spcAft>
                          <a:spcPts val="0"/>
                        </a:spcAft>
                      </a:pPr>
                      <a:r>
                        <a:rPr lang="tr-TR" sz="1000" b="1" dirty="0" smtClean="0">
                          <a:solidFill>
                            <a:srgbClr val="000000"/>
                          </a:solidFill>
                          <a:effectLst/>
                          <a:latin typeface="Times New Roman"/>
                          <a:ea typeface="Times New Roman"/>
                          <a:cs typeface="Times New Roman"/>
                        </a:rPr>
                        <a:t>İnternet Sitesini Etkin Kullanım Performans</a:t>
                      </a:r>
                      <a:r>
                        <a:rPr lang="tr-TR" sz="1000" b="1" baseline="0" dirty="0" smtClean="0">
                          <a:solidFill>
                            <a:srgbClr val="000000"/>
                          </a:solidFill>
                          <a:effectLst/>
                          <a:latin typeface="Times New Roman"/>
                          <a:ea typeface="Times New Roman"/>
                          <a:cs typeface="Times New Roman"/>
                        </a:rPr>
                        <a:t> Sıralaması</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hMerge="1">
                  <a:txBody>
                    <a:bodyPr/>
                    <a:lstStyle/>
                    <a:p>
                      <a:endParaRPr lang="tr-TR"/>
                    </a:p>
                  </a:txBody>
                  <a:tcPr/>
                </a:tc>
                <a:tc hMerge="1">
                  <a:txBody>
                    <a:bodyPr/>
                    <a:lstStyle/>
                    <a:p>
                      <a:endParaRPr lang="tr-TR"/>
                    </a:p>
                  </a:txBody>
                  <a:tcPr/>
                </a:tc>
                <a:tc hMerge="1">
                  <a:txBody>
                    <a:bodyPr/>
                    <a:lstStyle/>
                    <a:p>
                      <a:pPr algn="ctr">
                        <a:lnSpc>
                          <a:spcPct val="115000"/>
                        </a:lnSpc>
                        <a:spcBef>
                          <a:spcPts val="1000"/>
                        </a:spcBef>
                        <a:spcAft>
                          <a:spcPts val="0"/>
                        </a:spcAft>
                      </a:pP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r>
              <a:tr h="344805">
                <a:tc>
                  <a:txBody>
                    <a:bodyPr/>
                    <a:lstStyle/>
                    <a:p>
                      <a:pPr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Eğitim-Öğretim Yılı</a:t>
                      </a:r>
                      <a:endParaRPr lang="tr-TR" sz="100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dirty="0" smtClean="0">
                          <a:solidFill>
                            <a:srgbClr val="000000"/>
                          </a:solidFill>
                          <a:effectLst/>
                          <a:latin typeface="Times New Roman"/>
                          <a:ea typeface="Times New Roman"/>
                          <a:cs typeface="Times New Roman"/>
                        </a:rPr>
                        <a:t>İlçe </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dirty="0" smtClean="0">
                          <a:solidFill>
                            <a:srgbClr val="000000"/>
                          </a:solidFill>
                          <a:effectLst/>
                          <a:latin typeface="Times New Roman"/>
                          <a:ea typeface="Times New Roman"/>
                          <a:cs typeface="Times New Roman"/>
                        </a:rPr>
                        <a:t>İl</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c>
                  <a:txBody>
                    <a:bodyPr/>
                    <a:lstStyle/>
                    <a:p>
                      <a:pPr algn="ctr">
                        <a:lnSpc>
                          <a:spcPct val="115000"/>
                        </a:lnSpc>
                        <a:spcBef>
                          <a:spcPts val="1000"/>
                        </a:spcBef>
                        <a:spcAft>
                          <a:spcPts val="0"/>
                        </a:spcAft>
                      </a:pPr>
                      <a:r>
                        <a:rPr lang="tr-TR" sz="1000" b="1" dirty="0" smtClean="0">
                          <a:effectLst/>
                          <a:latin typeface="Calibri"/>
                          <a:ea typeface="Times New Roman"/>
                          <a:cs typeface="Times New Roman"/>
                        </a:rPr>
                        <a:t>Türkiye</a:t>
                      </a:r>
                      <a:endParaRPr lang="tr-TR" sz="1000" b="1"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EF0CD"/>
                    </a:solidFill>
                  </a:tcPr>
                </a:tc>
              </a:tr>
              <a:tr h="288290">
                <a:tc>
                  <a:txBody>
                    <a:bodyPr/>
                    <a:lstStyle/>
                    <a:p>
                      <a:pPr algn="ctr">
                        <a:lnSpc>
                          <a:spcPct val="115000"/>
                        </a:lnSpc>
                        <a:spcBef>
                          <a:spcPts val="1000"/>
                        </a:spcBef>
                        <a:spcAft>
                          <a:spcPts val="0"/>
                        </a:spcAft>
                      </a:pPr>
                      <a:r>
                        <a:rPr lang="tr-TR" sz="1000" b="1" dirty="0" smtClean="0">
                          <a:solidFill>
                            <a:srgbClr val="000000"/>
                          </a:solidFill>
                          <a:effectLst/>
                          <a:latin typeface="Times New Roman"/>
                          <a:ea typeface="Times New Roman"/>
                          <a:cs typeface="Times New Roman"/>
                        </a:rPr>
                        <a:t>2016-2017</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smtClean="0">
                          <a:effectLst/>
                          <a:latin typeface="Calibri"/>
                          <a:ea typeface="Times New Roman"/>
                          <a:cs typeface="Times New Roman"/>
                        </a:rPr>
                        <a:t>-</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smtClean="0">
                          <a:effectLst/>
                          <a:latin typeface="Calibri"/>
                          <a:ea typeface="Times New Roman"/>
                          <a:cs typeface="Times New Roman"/>
                        </a:rPr>
                        <a:t>-</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smtClean="0">
                          <a:effectLst/>
                          <a:latin typeface="Calibri"/>
                          <a:ea typeface="Times New Roman"/>
                          <a:cs typeface="Times New Roman"/>
                        </a:rPr>
                        <a:t>10.861</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88290">
                <a:tc>
                  <a:txBody>
                    <a:bodyPr/>
                    <a:lstStyle/>
                    <a:p>
                      <a:pPr algn="ctr">
                        <a:lnSpc>
                          <a:spcPct val="115000"/>
                        </a:lnSpc>
                        <a:spcBef>
                          <a:spcPts val="1000"/>
                        </a:spcBef>
                        <a:spcAft>
                          <a:spcPts val="0"/>
                        </a:spcAft>
                      </a:pPr>
                      <a:r>
                        <a:rPr lang="tr-TR" sz="1000" b="1" dirty="0" smtClean="0">
                          <a:solidFill>
                            <a:srgbClr val="000000"/>
                          </a:solidFill>
                          <a:effectLst/>
                          <a:latin typeface="Times New Roman"/>
                          <a:ea typeface="Times New Roman"/>
                          <a:cs typeface="Times New Roman"/>
                        </a:rPr>
                        <a:t>2017-2018</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dirty="0" smtClean="0">
                          <a:solidFill>
                            <a:srgbClr val="000000"/>
                          </a:solidFill>
                          <a:effectLst/>
                          <a:latin typeface="Times New Roman"/>
                          <a:ea typeface="Times New Roman"/>
                          <a:cs typeface="Times New Roman"/>
                        </a:rPr>
                        <a:t>1</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dirty="0" smtClean="0">
                          <a:solidFill>
                            <a:srgbClr val="000000"/>
                          </a:solidFill>
                          <a:effectLst/>
                          <a:latin typeface="Times New Roman"/>
                          <a:ea typeface="Times New Roman"/>
                          <a:cs typeface="Times New Roman"/>
                        </a:rPr>
                        <a:t>5</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dirty="0" smtClean="0">
                          <a:effectLst/>
                          <a:latin typeface="Calibri"/>
                          <a:ea typeface="Times New Roman"/>
                          <a:cs typeface="Times New Roman"/>
                        </a:rPr>
                        <a:t>1298</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288290">
                <a:tc>
                  <a:txBody>
                    <a:bodyPr/>
                    <a:lstStyle/>
                    <a:p>
                      <a:pPr algn="ctr">
                        <a:lnSpc>
                          <a:spcPct val="115000"/>
                        </a:lnSpc>
                        <a:spcBef>
                          <a:spcPts val="1000"/>
                        </a:spcBef>
                        <a:spcAft>
                          <a:spcPts val="0"/>
                        </a:spcAft>
                      </a:pPr>
                      <a:r>
                        <a:rPr lang="tr-TR" sz="1000" b="1" dirty="0" smtClean="0">
                          <a:effectLst/>
                          <a:latin typeface="Times New Roman"/>
                          <a:ea typeface="Times New Roman"/>
                          <a:cs typeface="Times New Roman"/>
                        </a:rPr>
                        <a:t>2018-2019</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smtClean="0">
                          <a:effectLst/>
                          <a:latin typeface="Times New Roman"/>
                          <a:ea typeface="Times New Roman"/>
                          <a:cs typeface="Times New Roman"/>
                        </a:rPr>
                        <a:t>1</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smtClean="0">
                          <a:effectLst/>
                          <a:latin typeface="Times New Roman"/>
                          <a:ea typeface="Times New Roman"/>
                          <a:cs typeface="Times New Roman"/>
                        </a:rPr>
                        <a:t>7</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algn="ctr">
                        <a:lnSpc>
                          <a:spcPct val="115000"/>
                        </a:lnSpc>
                        <a:spcBef>
                          <a:spcPts val="1000"/>
                        </a:spcBef>
                        <a:spcAft>
                          <a:spcPts val="0"/>
                        </a:spcAft>
                      </a:pPr>
                      <a:r>
                        <a:rPr lang="tr-TR" sz="1000" dirty="0" smtClean="0">
                          <a:effectLst/>
                          <a:latin typeface="Calibri"/>
                          <a:ea typeface="Times New Roman"/>
                          <a:cs typeface="Times New Roman"/>
                        </a:rPr>
                        <a:t>1046</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288290">
                <a:tc>
                  <a:txBody>
                    <a:bodyPr/>
                    <a:lstStyle/>
                    <a:p>
                      <a:pPr algn="ctr">
                        <a:lnSpc>
                          <a:spcPct val="115000"/>
                        </a:lnSpc>
                        <a:spcBef>
                          <a:spcPts val="1000"/>
                        </a:spcBef>
                        <a:spcAft>
                          <a:spcPts val="0"/>
                        </a:spcAft>
                      </a:pPr>
                      <a:r>
                        <a:rPr lang="tr-TR" sz="1000" b="1" dirty="0" smtClean="0">
                          <a:solidFill>
                            <a:srgbClr val="000000"/>
                          </a:solidFill>
                          <a:effectLst/>
                          <a:latin typeface="Times New Roman"/>
                          <a:ea typeface="Times New Roman"/>
                          <a:cs typeface="Times New Roman"/>
                        </a:rPr>
                        <a:t>2019-2020</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dirty="0" smtClean="0">
                          <a:solidFill>
                            <a:srgbClr val="000000"/>
                          </a:solidFill>
                          <a:effectLst/>
                          <a:latin typeface="Times New Roman"/>
                          <a:ea typeface="Times New Roman"/>
                          <a:cs typeface="Times New Roman"/>
                        </a:rPr>
                        <a:t>1</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dirty="0" smtClean="0">
                          <a:solidFill>
                            <a:srgbClr val="000000"/>
                          </a:solidFill>
                          <a:effectLst/>
                          <a:latin typeface="Times New Roman"/>
                          <a:ea typeface="Times New Roman"/>
                          <a:cs typeface="Times New Roman"/>
                        </a:rPr>
                        <a:t>11</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ctr">
                        <a:lnSpc>
                          <a:spcPct val="115000"/>
                        </a:lnSpc>
                        <a:spcBef>
                          <a:spcPts val="1000"/>
                        </a:spcBef>
                        <a:spcAft>
                          <a:spcPts val="0"/>
                        </a:spcAft>
                      </a:pPr>
                      <a:r>
                        <a:rPr lang="tr-TR" sz="1000" dirty="0" smtClean="0">
                          <a:effectLst/>
                          <a:latin typeface="Calibri"/>
                          <a:ea typeface="Times New Roman"/>
                          <a:cs typeface="Times New Roman"/>
                        </a:rPr>
                        <a:t>1134</a:t>
                      </a:r>
                      <a:endParaRPr lang="tr-TR" sz="1000" dirty="0">
                        <a:effectLst/>
                        <a:latin typeface="Calibri"/>
                        <a:ea typeface="Times New Roman"/>
                        <a:cs typeface="Times New Roman"/>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bl>
          </a:graphicData>
        </a:graphic>
      </p:graphicFrame>
      <p:graphicFrame>
        <p:nvGraphicFramePr>
          <p:cNvPr id="10" name="Tablo 9"/>
          <p:cNvGraphicFramePr>
            <a:graphicFrameLocks noGrp="1"/>
          </p:cNvGraphicFramePr>
          <p:nvPr>
            <p:extLst>
              <p:ext uri="{D42A27DB-BD31-4B8C-83A1-F6EECF244321}">
                <p14:modId xmlns:p14="http://schemas.microsoft.com/office/powerpoint/2010/main" val="352721130"/>
              </p:ext>
            </p:extLst>
          </p:nvPr>
        </p:nvGraphicFramePr>
        <p:xfrm>
          <a:off x="2267744" y="3579862"/>
          <a:ext cx="4985349" cy="619125"/>
        </p:xfrm>
        <a:graphic>
          <a:graphicData uri="http://schemas.openxmlformats.org/drawingml/2006/table">
            <a:tbl>
              <a:tblPr>
                <a:tableStyleId>{10A1B5D5-9B99-4C35-A422-299274C87663}</a:tableStyleId>
              </a:tblPr>
              <a:tblGrid>
                <a:gridCol w="4985349"/>
              </a:tblGrid>
              <a:tr h="360040">
                <a:tc>
                  <a:txBody>
                    <a:bodyPr/>
                    <a:lstStyle/>
                    <a:p>
                      <a:pPr marL="171450" indent="-171450" algn="l" fontAlgn="b">
                        <a:buFont typeface="Wingdings" pitchFamily="2" charset="2"/>
                        <a:buChar char="v"/>
                      </a:pPr>
                      <a:r>
                        <a:rPr lang="tr-TR" sz="1000" b="0" i="0" u="none" strike="noStrike" baseline="0" dirty="0" smtClean="0">
                          <a:solidFill>
                            <a:srgbClr val="000000"/>
                          </a:solidFill>
                          <a:effectLst/>
                          <a:latin typeface="Times New Roman" pitchFamily="18" charset="0"/>
                          <a:cs typeface="Times New Roman" pitchFamily="18" charset="0"/>
                        </a:rPr>
                        <a:t>Türkiye genelinde 51.512 kurum bulunmaktadır. </a:t>
                      </a:r>
                    </a:p>
                    <a:p>
                      <a:pPr marL="171450" indent="-171450" algn="l" fontAlgn="b">
                        <a:buFont typeface="Wingdings" pitchFamily="2" charset="2"/>
                        <a:buChar char="v"/>
                      </a:pPr>
                      <a:r>
                        <a:rPr lang="tr-TR" sz="1000" b="0" i="0" u="none" strike="noStrike" baseline="0" dirty="0" smtClean="0">
                          <a:solidFill>
                            <a:srgbClr val="000000"/>
                          </a:solidFill>
                          <a:effectLst/>
                          <a:latin typeface="Times New Roman" pitchFamily="18" charset="0"/>
                          <a:cs typeface="Times New Roman" pitchFamily="18" charset="0"/>
                        </a:rPr>
                        <a:t>Sıralamalar her dönem sonu Haziran ayında belli olup; 2019-2020 verileri Ocak ayına aittir.</a:t>
                      </a:r>
                    </a:p>
                    <a:p>
                      <a:pPr marL="171450" indent="-171450" algn="l" fontAlgn="b">
                        <a:buFont typeface="Wingdings" pitchFamily="2" charset="2"/>
                        <a:buChar char="v"/>
                      </a:pPr>
                      <a:r>
                        <a:rPr lang="tr-TR" sz="1000" b="0" i="0" u="none" strike="noStrike" baseline="0" dirty="0" smtClean="0">
                          <a:solidFill>
                            <a:srgbClr val="000000"/>
                          </a:solidFill>
                          <a:effectLst/>
                          <a:latin typeface="Times New Roman" pitchFamily="18" charset="0"/>
                          <a:cs typeface="Times New Roman" pitchFamily="18" charset="0"/>
                        </a:rPr>
                        <a:t>2016-2017 Eğitim Öğretim yılında MEB tarafından sadece Türkiye sıralaması paylaşılmıştır.</a:t>
                      </a:r>
                    </a:p>
                    <a:p>
                      <a:pPr marL="0" indent="0" algn="l" fontAlgn="b">
                        <a:buFont typeface="Arial" panose="020B0604020202020204" pitchFamily="34" charset="0"/>
                        <a:buNone/>
                      </a:pPr>
                      <a:endParaRPr lang="tr-TR" sz="1000" b="0" i="0" u="none" strike="noStrike" dirty="0">
                        <a:solidFill>
                          <a:srgbClr val="000000"/>
                        </a:solidFill>
                        <a:effectLst/>
                        <a:latin typeface="Times New Roman" pitchFamily="18" charset="0"/>
                        <a:cs typeface="Times New Roman" pitchFamily="18" charset="0"/>
                      </a:endParaRPr>
                    </a:p>
                  </a:txBody>
                  <a:tcPr marL="9525" marR="9525" marT="9525" marB="0"/>
                </a:tc>
              </a:tr>
            </a:tbl>
          </a:graphicData>
        </a:graphic>
      </p:graphicFrame>
    </p:spTree>
    <p:extLst>
      <p:ext uri="{BB962C8B-B14F-4D97-AF65-F5344CB8AC3E}">
        <p14:creationId xmlns:p14="http://schemas.microsoft.com/office/powerpoint/2010/main" val="20738138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GÜÇLÜ/ZAYIF YÖNLERİMİZ</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32</a:t>
            </a:fld>
            <a:endParaRPr lang="tr-T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155926"/>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4" name="Tablo 3"/>
          <p:cNvGraphicFramePr>
            <a:graphicFrameLocks noGrp="1"/>
          </p:cNvGraphicFramePr>
          <p:nvPr>
            <p:extLst>
              <p:ext uri="{D42A27DB-BD31-4B8C-83A1-F6EECF244321}">
                <p14:modId xmlns:p14="http://schemas.microsoft.com/office/powerpoint/2010/main" val="3131138663"/>
              </p:ext>
            </p:extLst>
          </p:nvPr>
        </p:nvGraphicFramePr>
        <p:xfrm>
          <a:off x="539552" y="1131591"/>
          <a:ext cx="8208912" cy="3703423"/>
        </p:xfrm>
        <a:graphic>
          <a:graphicData uri="http://schemas.openxmlformats.org/drawingml/2006/table">
            <a:tbl>
              <a:tblPr firstRow="1" firstCol="1" bandRow="1"/>
              <a:tblGrid>
                <a:gridCol w="4265415"/>
                <a:gridCol w="3943497"/>
              </a:tblGrid>
              <a:tr h="360039">
                <a:tc gridSpan="2">
                  <a:txBody>
                    <a:bodyPr/>
                    <a:lstStyle/>
                    <a:p>
                      <a:pPr algn="ctr">
                        <a:lnSpc>
                          <a:spcPct val="115000"/>
                        </a:lnSpc>
                        <a:spcBef>
                          <a:spcPts val="1000"/>
                        </a:spcBef>
                        <a:spcAft>
                          <a:spcPts val="1000"/>
                        </a:spcAft>
                      </a:pPr>
                      <a:r>
                        <a:rPr lang="tr-TR" sz="1050" b="1" dirty="0">
                          <a:effectLst/>
                          <a:latin typeface="Times New Roman"/>
                          <a:ea typeface="Calibri"/>
                          <a:cs typeface="Times New Roman"/>
                        </a:rPr>
                        <a:t>GÜÇLÜ YÖNLERİMİZ</a:t>
                      </a:r>
                      <a:endParaRPr lang="tr-TR" sz="105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hMerge="1">
                  <a:txBody>
                    <a:bodyPr/>
                    <a:lstStyle/>
                    <a:p>
                      <a:pPr algn="ctr">
                        <a:lnSpc>
                          <a:spcPct val="115000"/>
                        </a:lnSpc>
                        <a:spcBef>
                          <a:spcPts val="1000"/>
                        </a:spcBef>
                        <a:spcAft>
                          <a:spcPts val="1000"/>
                        </a:spcAft>
                      </a:pP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r>
              <a:tr h="222178">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Okulumuzun donanım açısından iyi bir okul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marL="171450" marR="444500" indent="-171450" algn="just" hangingPunct="0">
                        <a:lnSpc>
                          <a:spcPct val="132000"/>
                        </a:lnSpc>
                        <a:spcBef>
                          <a:spcPts val="1000"/>
                        </a:spcBef>
                        <a:spcAft>
                          <a:spcPts val="1000"/>
                        </a:spcAft>
                        <a:buFont typeface="Arial" pitchFamily="34" charset="0"/>
                        <a:buChar char="•"/>
                      </a:pPr>
                      <a:r>
                        <a:rPr lang="tr-TR" sz="1000" dirty="0">
                          <a:effectLst/>
                          <a:latin typeface="Times New Roman"/>
                          <a:ea typeface="Calibri"/>
                          <a:cs typeface="Times New Roman"/>
                        </a:rPr>
                        <a:t>Şeffaf, paylaşımcı ve değişime açık bir üst yönetim</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213074">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İdare-öğretmen-öğrenci arasındaki etkili ve güçlü iletişimin bulunması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Sınıflarda etkileşimli tahta teknolojisinin bulunması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193564">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Sosyal faaliyetlerimizin çeşitliliğin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Okul kantinimizin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93564">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Toplumsal değer yargılarının güçlü etkisinin bulunması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Stratejik yönetim yaklaşımı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193564">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Otopark, basketbol sahası ve spor salonunun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marL="171450" indent="-171450" algn="just">
                        <a:lnSpc>
                          <a:spcPct val="99000"/>
                        </a:lnSpc>
                        <a:spcBef>
                          <a:spcPts val="1000"/>
                        </a:spcBef>
                        <a:spcAft>
                          <a:spcPts val="1000"/>
                        </a:spcAft>
                        <a:buFont typeface="Arial" pitchFamily="34" charset="0"/>
                        <a:buChar char="•"/>
                      </a:pPr>
                      <a:r>
                        <a:rPr lang="tr-TR" sz="1000" dirty="0">
                          <a:effectLst/>
                          <a:latin typeface="Times New Roman"/>
                          <a:ea typeface="Calibri"/>
                          <a:cs typeface="Times New Roman"/>
                        </a:rPr>
                        <a:t>Kaynak oluşturma kapasitemizin yüksek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213074">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Öğrencilerimizin tamamının sanayi kuruluşlarında staja gitmesi.</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indent="-171450" algn="just">
                        <a:lnSpc>
                          <a:spcPct val="99000"/>
                        </a:lnSpc>
                        <a:spcBef>
                          <a:spcPts val="1000"/>
                        </a:spcBef>
                        <a:spcAft>
                          <a:spcPts val="1000"/>
                        </a:spcAft>
                        <a:buFont typeface="Arial" pitchFamily="34" charset="0"/>
                        <a:buChar char="•"/>
                      </a:pPr>
                      <a:r>
                        <a:rPr lang="tr-TR" sz="1000" dirty="0">
                          <a:effectLst/>
                          <a:latin typeface="Times New Roman"/>
                          <a:ea typeface="Calibri"/>
                          <a:cs typeface="Times New Roman"/>
                        </a:rPr>
                        <a:t>Okulumuzda döner sermaye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213074">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Öğretmen kadrosunun genç, dinamik ,tecrübeli  ve tam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marL="171450" indent="-171450" algn="just">
                        <a:lnSpc>
                          <a:spcPct val="99000"/>
                        </a:lnSpc>
                        <a:spcBef>
                          <a:spcPts val="1000"/>
                        </a:spcBef>
                        <a:spcAft>
                          <a:spcPts val="1000"/>
                        </a:spcAft>
                        <a:buFont typeface="Arial" pitchFamily="34" charset="0"/>
                        <a:buChar char="•"/>
                      </a:pPr>
                      <a:r>
                        <a:rPr lang="tr-TR" sz="1000" dirty="0">
                          <a:effectLst/>
                          <a:latin typeface="Times New Roman"/>
                          <a:ea typeface="Calibri"/>
                          <a:cs typeface="Times New Roman"/>
                        </a:rPr>
                        <a:t>Kapalı spor salonun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193564">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Okul bahçesinin geniş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indent="-171450" algn="just">
                        <a:lnSpc>
                          <a:spcPct val="99000"/>
                        </a:lnSpc>
                        <a:spcBef>
                          <a:spcPts val="1000"/>
                        </a:spcBef>
                        <a:spcAft>
                          <a:spcPts val="1000"/>
                        </a:spcAft>
                        <a:buFont typeface="Arial" pitchFamily="34" charset="0"/>
                        <a:buChar char="•"/>
                      </a:pPr>
                      <a:r>
                        <a:rPr lang="tr-TR" sz="1000" dirty="0">
                          <a:effectLst/>
                          <a:latin typeface="Times New Roman"/>
                          <a:ea typeface="Calibri"/>
                          <a:cs typeface="Times New Roman"/>
                        </a:rPr>
                        <a:t>Okul kütüphanesinin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213074">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Okulun ana bina ,yurt binası ve atölye binalarının ayrı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STEM laboratuvarının olması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333267">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Okul öğrencilerinin yurt yemekhanesinden faydalanması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indent="-171450" algn="just">
                        <a:lnSpc>
                          <a:spcPct val="99000"/>
                        </a:lnSpc>
                        <a:spcBef>
                          <a:spcPts val="1000"/>
                        </a:spcBef>
                        <a:spcAft>
                          <a:spcPts val="1000"/>
                        </a:spcAft>
                        <a:buFont typeface="Arial" pitchFamily="34" charset="0"/>
                        <a:buChar char="•"/>
                      </a:pPr>
                      <a:r>
                        <a:rPr lang="tr-TR" sz="1000" dirty="0">
                          <a:effectLst/>
                          <a:latin typeface="Times New Roman"/>
                          <a:ea typeface="Calibri"/>
                          <a:cs typeface="Times New Roman"/>
                        </a:rPr>
                        <a:t>Bölgemizdeki Kolluk güçlerinin ara ara okulumuza kontrole gelmesi</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387129">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Bünyemizde farklı program ve tür uygulayan mesleki ortaöğretim kurumlarının bulunması.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marL="196850" marR="444500" indent="-171450" algn="just" defTabSz="914377" rtl="0" eaLnBrk="1" fontAlgn="auto" latinLnBrk="0" hangingPunct="0">
                        <a:lnSpc>
                          <a:spcPct val="132000"/>
                        </a:lnSpc>
                        <a:spcBef>
                          <a:spcPts val="1000"/>
                        </a:spcBef>
                        <a:spcAft>
                          <a:spcPts val="1000"/>
                        </a:spcAft>
                        <a:buClrTx/>
                        <a:buSzTx/>
                        <a:buFont typeface="Arial" pitchFamily="34" charset="0"/>
                        <a:buChar char="•"/>
                        <a:tabLst/>
                        <a:defRPr/>
                      </a:pPr>
                      <a:r>
                        <a:rPr lang="tr-TR" sz="1000" dirty="0" smtClean="0">
                          <a:effectLst/>
                          <a:latin typeface="Times New Roman"/>
                          <a:ea typeface="Calibri"/>
                          <a:cs typeface="Times New Roman"/>
                        </a:rPr>
                        <a:t>Ekonomik imkânları yetersiz olan öğrencilerin maddi açıdan desteklenmesi</a:t>
                      </a:r>
                      <a:endParaRPr lang="tr-TR" sz="1000" dirty="0" smtClean="0">
                        <a:effectLst/>
                        <a:latin typeface="+mn-lt"/>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387129">
                <a:tc>
                  <a:txBody>
                    <a:bodyPr/>
                    <a:lstStyle/>
                    <a:p>
                      <a:pPr marL="171450" marR="444500" indent="-171450" algn="just" hangingPunct="0">
                        <a:lnSpc>
                          <a:spcPct val="140000"/>
                        </a:lnSpc>
                        <a:spcBef>
                          <a:spcPts val="1000"/>
                        </a:spcBef>
                        <a:spcAft>
                          <a:spcPts val="1000"/>
                        </a:spcAft>
                        <a:buFont typeface="Arial" pitchFamily="34" charset="0"/>
                        <a:buChar char="•"/>
                      </a:pPr>
                      <a:r>
                        <a:rPr lang="tr-TR" sz="1000" dirty="0">
                          <a:effectLst/>
                          <a:latin typeface="Times New Roman"/>
                          <a:ea typeface="Calibri"/>
                          <a:cs typeface="Times New Roman"/>
                        </a:rPr>
                        <a:t>Açık lisenin bulunması</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marR="0" indent="-171450" algn="just" defTabSz="914377" rtl="0" eaLnBrk="1" fontAlgn="auto" latinLnBrk="0" hangingPunct="1">
                        <a:lnSpc>
                          <a:spcPct val="115000"/>
                        </a:lnSpc>
                        <a:spcBef>
                          <a:spcPts val="1000"/>
                        </a:spcBef>
                        <a:spcAft>
                          <a:spcPts val="1000"/>
                        </a:spcAft>
                        <a:buClrTx/>
                        <a:buSzTx/>
                        <a:buFont typeface="Arial" pitchFamily="34" charset="0"/>
                        <a:buChar char="•"/>
                        <a:tabLst/>
                        <a:defRPr/>
                      </a:pPr>
                      <a:r>
                        <a:rPr lang="tr-TR" sz="1000" dirty="0" smtClean="0">
                          <a:effectLst/>
                          <a:latin typeface="Times New Roman"/>
                          <a:ea typeface="Calibri"/>
                          <a:cs typeface="Times New Roman"/>
                        </a:rPr>
                        <a:t>Tam gün tam yıl eğitimin olması</a:t>
                      </a:r>
                      <a:endParaRPr lang="tr-TR" sz="1000" dirty="0" smtClean="0">
                        <a:effectLst/>
                        <a:latin typeface="+mn-lt"/>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387129">
                <a:tc>
                  <a:txBody>
                    <a:bodyPr/>
                    <a:lstStyle/>
                    <a:p>
                      <a:pPr marL="171450" indent="-171450" algn="just">
                        <a:lnSpc>
                          <a:spcPct val="115000"/>
                        </a:lnSpc>
                        <a:spcBef>
                          <a:spcPts val="1000"/>
                        </a:spcBef>
                        <a:spcAft>
                          <a:spcPts val="1000"/>
                        </a:spcAft>
                        <a:buFont typeface="Arial" pitchFamily="34" charset="0"/>
                        <a:buChar char="•"/>
                      </a:pPr>
                      <a:r>
                        <a:rPr lang="tr-TR" sz="1000" dirty="0">
                          <a:effectLst/>
                          <a:latin typeface="Times New Roman"/>
                          <a:ea typeface="Calibri"/>
                          <a:cs typeface="Times New Roman"/>
                        </a:rPr>
                        <a:t>Yetişkinlere yönelik mesleki eğitim verebilecek fiziki yapı ve donanıma sahip olmak</a:t>
                      </a: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c>
                  <a:txBody>
                    <a:bodyPr/>
                    <a:lstStyle/>
                    <a:p>
                      <a:pPr algn="just">
                        <a:lnSpc>
                          <a:spcPct val="115000"/>
                        </a:lnSpc>
                        <a:spcBef>
                          <a:spcPts val="1000"/>
                        </a:spcBef>
                        <a:spcAft>
                          <a:spcPts val="1000"/>
                        </a:spcAft>
                      </a:pPr>
                      <a:endParaRPr lang="tr-TR" sz="100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236238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GÜÇLÜ/ZAYIF YÖNLERİMİZ</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33</a:t>
            </a:fld>
            <a:endParaRPr lang="tr-T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155926"/>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4" name="Tablo 3"/>
          <p:cNvGraphicFramePr>
            <a:graphicFrameLocks noGrp="1"/>
          </p:cNvGraphicFramePr>
          <p:nvPr>
            <p:extLst>
              <p:ext uri="{D42A27DB-BD31-4B8C-83A1-F6EECF244321}">
                <p14:modId xmlns:p14="http://schemas.microsoft.com/office/powerpoint/2010/main" val="530104765"/>
              </p:ext>
            </p:extLst>
          </p:nvPr>
        </p:nvGraphicFramePr>
        <p:xfrm>
          <a:off x="2267744" y="1203598"/>
          <a:ext cx="4032448" cy="3600397"/>
        </p:xfrm>
        <a:graphic>
          <a:graphicData uri="http://schemas.openxmlformats.org/drawingml/2006/table">
            <a:tbl>
              <a:tblPr firstRow="1" firstCol="1" bandRow="1"/>
              <a:tblGrid>
                <a:gridCol w="4032448"/>
              </a:tblGrid>
              <a:tr h="509939">
                <a:tc>
                  <a:txBody>
                    <a:bodyPr/>
                    <a:lstStyle/>
                    <a:p>
                      <a:pPr algn="ctr">
                        <a:lnSpc>
                          <a:spcPct val="115000"/>
                        </a:lnSpc>
                        <a:spcBef>
                          <a:spcPts val="1000"/>
                        </a:spcBef>
                        <a:spcAft>
                          <a:spcPts val="1000"/>
                        </a:spcAft>
                      </a:pPr>
                      <a:r>
                        <a:rPr lang="tr-TR" sz="1050" b="1" dirty="0" smtClean="0">
                          <a:effectLst/>
                          <a:latin typeface="Times New Roman"/>
                          <a:ea typeface="Calibri"/>
                          <a:cs typeface="Times New Roman"/>
                        </a:rPr>
                        <a:t>ZAYIF YÖNLERİMİZ</a:t>
                      </a:r>
                      <a:endParaRPr lang="tr-TR" sz="1050" dirty="0">
                        <a:effectLst/>
                        <a:latin typeface="Calibri"/>
                        <a:ea typeface="Times New Roman"/>
                        <a:cs typeface="Times New Roman"/>
                      </a:endParaRPr>
                    </a:p>
                  </a:txBody>
                  <a:tcPr marL="9036" marR="183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r>
              <a:tr h="314681">
                <a:tc>
                  <a:txBody>
                    <a:bodyPr/>
                    <a:lstStyle/>
                    <a:p>
                      <a:pPr marL="171450" indent="-171450" algn="just">
                        <a:lnSpc>
                          <a:spcPct val="115000"/>
                        </a:lnSpc>
                        <a:spcBef>
                          <a:spcPts val="1000"/>
                        </a:spcBef>
                        <a:spcAft>
                          <a:spcPts val="1000"/>
                        </a:spcAft>
                        <a:buFont typeface="Arial" pitchFamily="34" charset="0"/>
                        <a:buChar char="•"/>
                      </a:pPr>
                      <a:r>
                        <a:rPr lang="tr-TR" sz="1000" b="0" dirty="0">
                          <a:effectLst/>
                          <a:latin typeface="Times New Roman"/>
                          <a:ea typeface="Calibri"/>
                          <a:cs typeface="Times New Roman"/>
                        </a:rPr>
                        <a:t>Okula gelen öğrencilerimizin maddi durumlarının kötü olması</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301786">
                <a:tc>
                  <a:txBody>
                    <a:bodyPr/>
                    <a:lstStyle/>
                    <a:p>
                      <a:pPr marL="171450" indent="-171450" algn="just">
                        <a:lnSpc>
                          <a:spcPct val="115000"/>
                        </a:lnSpc>
                        <a:spcBef>
                          <a:spcPts val="1000"/>
                        </a:spcBef>
                        <a:spcAft>
                          <a:spcPts val="1000"/>
                        </a:spcAft>
                        <a:buFont typeface="Arial" pitchFamily="34" charset="0"/>
                        <a:buChar char="•"/>
                      </a:pPr>
                      <a:r>
                        <a:rPr lang="tr-TR" sz="1000" b="0" dirty="0">
                          <a:effectLst/>
                          <a:latin typeface="Times New Roman"/>
                          <a:ea typeface="Calibri"/>
                          <a:cs typeface="Times New Roman"/>
                        </a:rPr>
                        <a:t>Okula gelen öğrenci profilinin düşük olması</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274153">
                <a:tc>
                  <a:txBody>
                    <a:bodyPr/>
                    <a:lstStyle/>
                    <a:p>
                      <a:pPr marL="171450" indent="-171450" algn="just" hangingPunct="0">
                        <a:lnSpc>
                          <a:spcPct val="132000"/>
                        </a:lnSpc>
                        <a:spcBef>
                          <a:spcPts val="1000"/>
                        </a:spcBef>
                        <a:spcAft>
                          <a:spcPts val="1000"/>
                        </a:spcAft>
                        <a:buFont typeface="Arial" pitchFamily="34" charset="0"/>
                        <a:buChar char="•"/>
                      </a:pPr>
                      <a:r>
                        <a:rPr lang="tr-TR" sz="1000" b="0" dirty="0">
                          <a:effectLst/>
                          <a:latin typeface="Times New Roman"/>
                          <a:ea typeface="Calibri"/>
                          <a:cs typeface="Times New Roman"/>
                        </a:rPr>
                        <a:t>Atölye binasının fiziki yetersizliği</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274153">
                <a:tc>
                  <a:txBody>
                    <a:bodyPr/>
                    <a:lstStyle/>
                    <a:p>
                      <a:pPr marL="171450" indent="-171450" algn="just">
                        <a:lnSpc>
                          <a:spcPct val="115000"/>
                        </a:lnSpc>
                        <a:spcBef>
                          <a:spcPts val="1000"/>
                        </a:spcBef>
                        <a:spcAft>
                          <a:spcPts val="1000"/>
                        </a:spcAft>
                        <a:buFont typeface="Arial" pitchFamily="34" charset="0"/>
                        <a:buChar char="•"/>
                      </a:pPr>
                      <a:r>
                        <a:rPr lang="tr-TR" sz="1000" b="0" dirty="0">
                          <a:effectLst/>
                          <a:latin typeface="Times New Roman"/>
                          <a:ea typeface="Calibri"/>
                          <a:cs typeface="Times New Roman"/>
                        </a:rPr>
                        <a:t>Okulun kırsal kesimde bulunması</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274153">
                <a:tc>
                  <a:txBody>
                    <a:bodyPr/>
                    <a:lstStyle/>
                    <a:p>
                      <a:pPr marL="171450" indent="-171450" algn="just">
                        <a:lnSpc>
                          <a:spcPct val="115000"/>
                        </a:lnSpc>
                        <a:spcBef>
                          <a:spcPts val="1000"/>
                        </a:spcBef>
                        <a:spcAft>
                          <a:spcPts val="1000"/>
                        </a:spcAft>
                        <a:buFont typeface="Arial" pitchFamily="34" charset="0"/>
                        <a:buChar char="•"/>
                      </a:pPr>
                      <a:r>
                        <a:rPr lang="tr-TR" sz="1000" b="0" dirty="0">
                          <a:effectLst/>
                          <a:latin typeface="Times New Roman"/>
                          <a:ea typeface="Calibri"/>
                          <a:cs typeface="Times New Roman"/>
                        </a:rPr>
                        <a:t>Ulaşım sorununun olması</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301786">
                <a:tc>
                  <a:txBody>
                    <a:bodyPr/>
                    <a:lstStyle/>
                    <a:p>
                      <a:pPr marL="171450" indent="-171450" algn="just">
                        <a:lnSpc>
                          <a:spcPct val="115000"/>
                        </a:lnSpc>
                        <a:spcBef>
                          <a:spcPts val="1000"/>
                        </a:spcBef>
                        <a:spcAft>
                          <a:spcPts val="1000"/>
                        </a:spcAft>
                        <a:buFont typeface="Arial" pitchFamily="34" charset="0"/>
                        <a:buChar char="•"/>
                      </a:pPr>
                      <a:r>
                        <a:rPr lang="tr-TR" sz="1000" b="0" dirty="0">
                          <a:effectLst/>
                          <a:latin typeface="Times New Roman"/>
                          <a:ea typeface="Calibri"/>
                          <a:cs typeface="Times New Roman"/>
                        </a:rPr>
                        <a:t>Velilerin okula fazla ilgi göstermemesi</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301786">
                <a:tc>
                  <a:txBody>
                    <a:bodyPr/>
                    <a:lstStyle/>
                    <a:p>
                      <a:pPr marL="171450" indent="-171450" algn="just">
                        <a:lnSpc>
                          <a:spcPct val="115000"/>
                        </a:lnSpc>
                        <a:spcBef>
                          <a:spcPts val="1000"/>
                        </a:spcBef>
                        <a:spcAft>
                          <a:spcPts val="1000"/>
                        </a:spcAft>
                        <a:buFont typeface="Arial" pitchFamily="34" charset="0"/>
                        <a:buChar char="•"/>
                      </a:pPr>
                      <a:r>
                        <a:rPr lang="tr-TR" sz="1000" b="0" dirty="0">
                          <a:effectLst/>
                          <a:latin typeface="Times New Roman"/>
                          <a:ea typeface="Calibri"/>
                          <a:cs typeface="Times New Roman"/>
                        </a:rPr>
                        <a:t>Bütün bölümlerin açılmaması</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274153">
                <a:tc>
                  <a:txBody>
                    <a:bodyPr/>
                    <a:lstStyle/>
                    <a:p>
                      <a:pPr marL="171450" indent="-171450" algn="just">
                        <a:lnSpc>
                          <a:spcPct val="115000"/>
                        </a:lnSpc>
                        <a:spcBef>
                          <a:spcPts val="1000"/>
                        </a:spcBef>
                        <a:spcAft>
                          <a:spcPts val="1000"/>
                        </a:spcAft>
                        <a:buFont typeface="Arial" pitchFamily="34" charset="0"/>
                        <a:buChar char="•"/>
                      </a:pPr>
                      <a:r>
                        <a:rPr lang="tr-TR" sz="1000" b="0" dirty="0">
                          <a:effectLst/>
                          <a:latin typeface="Times New Roman"/>
                          <a:ea typeface="Calibri"/>
                          <a:cs typeface="Times New Roman"/>
                        </a:rPr>
                        <a:t>Öğrencilerin ailevi sorunlarının olması</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301786">
                <a:tc>
                  <a:txBody>
                    <a:bodyPr/>
                    <a:lstStyle/>
                    <a:p>
                      <a:pPr marL="171450" indent="-171450" algn="just">
                        <a:lnSpc>
                          <a:spcPct val="115000"/>
                        </a:lnSpc>
                        <a:spcBef>
                          <a:spcPts val="1000"/>
                        </a:spcBef>
                        <a:spcAft>
                          <a:spcPts val="1000"/>
                        </a:spcAft>
                        <a:buFont typeface="Arial" pitchFamily="34" charset="0"/>
                        <a:buChar char="•"/>
                      </a:pPr>
                      <a:r>
                        <a:rPr lang="tr-TR" sz="1000" b="0" dirty="0">
                          <a:effectLst/>
                          <a:latin typeface="Times New Roman"/>
                          <a:ea typeface="Calibri"/>
                          <a:cs typeface="Times New Roman"/>
                        </a:rPr>
                        <a:t>Velilerin okula fazla ilgi göstermemesi.</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FF"/>
                    </a:solidFill>
                  </a:tcPr>
                </a:tc>
              </a:tr>
              <a:tr h="472021">
                <a:tc>
                  <a:txBody>
                    <a:bodyPr/>
                    <a:lstStyle/>
                    <a:p>
                      <a:pPr marL="171450" indent="-171450" algn="just">
                        <a:lnSpc>
                          <a:spcPct val="115000"/>
                        </a:lnSpc>
                        <a:spcBef>
                          <a:spcPts val="1000"/>
                        </a:spcBef>
                        <a:spcAft>
                          <a:spcPts val="1000"/>
                        </a:spcAft>
                        <a:buFont typeface="Arial" pitchFamily="34" charset="0"/>
                        <a:buChar char="•"/>
                      </a:pPr>
                      <a:r>
                        <a:rPr lang="tr-TR" sz="1000" b="0" dirty="0">
                          <a:effectLst/>
                          <a:latin typeface="Times New Roman"/>
                          <a:ea typeface="Calibri"/>
                          <a:cs typeface="Times New Roman"/>
                        </a:rPr>
                        <a:t>Okulumuzda bir revir ve sağlık personelinin olmaması</a:t>
                      </a:r>
                      <a:endParaRPr lang="tr-TR" sz="1000" b="0" dirty="0">
                        <a:effectLst/>
                        <a:latin typeface="Calibri"/>
                        <a:ea typeface="Times New Roman"/>
                        <a:cs typeface="Times New Roman"/>
                      </a:endParaRPr>
                    </a:p>
                  </a:txBody>
                  <a:tcPr marL="17780" marR="36195"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bl>
          </a:graphicData>
        </a:graphic>
      </p:graphicFrame>
    </p:spTree>
    <p:extLst>
      <p:ext uri="{BB962C8B-B14F-4D97-AF65-F5344CB8AC3E}">
        <p14:creationId xmlns:p14="http://schemas.microsoft.com/office/powerpoint/2010/main" val="15799350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FIRSATLAR/TEDBİRLER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34</a:t>
            </a:fld>
            <a:endParaRPr lang="tr-T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155926"/>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5" name="Tablo 4"/>
          <p:cNvGraphicFramePr>
            <a:graphicFrameLocks noGrp="1"/>
          </p:cNvGraphicFramePr>
          <p:nvPr>
            <p:extLst>
              <p:ext uri="{D42A27DB-BD31-4B8C-83A1-F6EECF244321}">
                <p14:modId xmlns:p14="http://schemas.microsoft.com/office/powerpoint/2010/main" val="460255430"/>
              </p:ext>
            </p:extLst>
          </p:nvPr>
        </p:nvGraphicFramePr>
        <p:xfrm>
          <a:off x="755571" y="1419622"/>
          <a:ext cx="7488836" cy="3240360"/>
        </p:xfrm>
        <a:graphic>
          <a:graphicData uri="http://schemas.openxmlformats.org/drawingml/2006/table">
            <a:tbl>
              <a:tblPr firstRow="1" firstCol="1" bandRow="1"/>
              <a:tblGrid>
                <a:gridCol w="3744418"/>
                <a:gridCol w="3744418"/>
              </a:tblGrid>
              <a:tr h="372265">
                <a:tc gridSpan="2">
                  <a:txBody>
                    <a:bodyPr/>
                    <a:lstStyle/>
                    <a:p>
                      <a:pPr algn="ctr">
                        <a:lnSpc>
                          <a:spcPct val="115000"/>
                        </a:lnSpc>
                        <a:spcBef>
                          <a:spcPts val="1000"/>
                        </a:spcBef>
                        <a:spcAft>
                          <a:spcPts val="1000"/>
                        </a:spcAft>
                      </a:pPr>
                      <a:r>
                        <a:rPr lang="tr-TR" sz="1000" b="1" dirty="0">
                          <a:effectLst/>
                          <a:latin typeface="Times New Roman" pitchFamily="18" charset="0"/>
                          <a:ea typeface="Calibri"/>
                          <a:cs typeface="Times New Roman" pitchFamily="18" charset="0"/>
                        </a:rPr>
                        <a:t>FIRSATLAR</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hMerge="1">
                  <a:txBody>
                    <a:bodyPr/>
                    <a:lstStyle/>
                    <a:p>
                      <a:pPr algn="ctr">
                        <a:lnSpc>
                          <a:spcPct val="115000"/>
                        </a:lnSpc>
                        <a:spcBef>
                          <a:spcPts val="1000"/>
                        </a:spcBef>
                        <a:spcAft>
                          <a:spcPts val="1000"/>
                        </a:spcAft>
                      </a:pPr>
                      <a:endParaRPr lang="tr-TR" sz="700" dirty="0">
                        <a:effectLst/>
                        <a:latin typeface="Calibri"/>
                        <a:ea typeface="Times New Roman"/>
                        <a:cs typeface="Times New Roman"/>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r>
              <a:tr h="562083">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Çevredeki sanayi kuruluşları ile iletişimin iyi olması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AB Programları ile entegrasyondan </a:t>
                      </a:r>
                      <a:r>
                        <a:rPr lang="tr-TR" sz="1000" dirty="0" smtClean="0">
                          <a:effectLst/>
                          <a:latin typeface="Times New Roman" pitchFamily="18" charset="0"/>
                          <a:ea typeface="Calibri"/>
                          <a:cs typeface="Times New Roman" pitchFamily="18" charset="0"/>
                        </a:rPr>
                        <a:t>( Leonardo, Sokrates </a:t>
                      </a:r>
                      <a:r>
                        <a:rPr lang="tr-TR" sz="1000" dirty="0">
                          <a:effectLst/>
                          <a:latin typeface="Times New Roman" pitchFamily="18" charset="0"/>
                          <a:ea typeface="Calibri"/>
                          <a:cs typeface="Times New Roman" pitchFamily="18" charset="0"/>
                        </a:rPr>
                        <a:t>programları) dolayı çeşitli uluslar arası projelerin hazırlanması, yeni projelerin açılması.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92499">
                <a:tc>
                  <a:txBody>
                    <a:bodyPr/>
                    <a:lstStyle/>
                    <a:p>
                      <a:pPr marL="171450" indent="-171450" algn="l">
                        <a:lnSpc>
                          <a:spcPct val="99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Sağlık ocağına ulaşılabilirliğin kolay olması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Sınıf mevcutlarının az olması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380229">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Zorunlu hizmet bölgesi olmasından dolayı tercih edilmesi</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Gelişen teknolojinin bilgiye ulaşma imkanlarını arttırması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384997">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Eren Enerji Elektrik Üretim A.Ş. tarafından kız öğrencilere burs verilmesi</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Ülkemizin genç nüfus yapısı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384997">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Mezun öğrencilere çevremizde bulunan kuruluşlar tarafından iş imkanının sağlanması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Bulunduğumuz ilde çok sayıda sanayi kuruluşu bulunmasından dolayı staj, proje çalışmalarının yapılabilmesi.</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385794">
                <a:tc>
                  <a:txBody>
                    <a:bodyPr/>
                    <a:lstStyle/>
                    <a:p>
                      <a:pPr marL="171450" indent="-171450" algn="l">
                        <a:spcAft>
                          <a:spcPts val="0"/>
                        </a:spcAft>
                        <a:buFont typeface="Wingdings" pitchFamily="2" charset="2"/>
                        <a:buChar char="ü"/>
                      </a:pPr>
                      <a:r>
                        <a:rPr lang="tr-TR" sz="1000" dirty="0">
                          <a:effectLst/>
                          <a:latin typeface="Times New Roman" pitchFamily="18" charset="0"/>
                          <a:ea typeface="Calibri"/>
                          <a:cs typeface="Times New Roman" pitchFamily="18" charset="0"/>
                        </a:rPr>
                        <a:t>Ekonomik büyümeye paralel olarak mesleki eğitim almış insana talebin artması,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Öğretmen başına düşen öğrenci sayısının az olması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384997">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Sanayinin meslek liseleri ile işbirliği talebinde artış</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Okulumuza gelen bazı öğrencilerin taşımalı eğitimle gelmesi ve öğle yemeğinden faydalanması</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192499">
                <a:tc>
                  <a:txBody>
                    <a:bodyPr/>
                    <a:lstStyle/>
                    <a:p>
                      <a:pPr marL="171450" indent="-171450" algn="l">
                        <a:lnSpc>
                          <a:spcPct val="115000"/>
                        </a:lnSpc>
                        <a:spcBef>
                          <a:spcPts val="1000"/>
                        </a:spcBef>
                        <a:spcAft>
                          <a:spcPts val="1000"/>
                        </a:spcAft>
                        <a:buFont typeface="Wingdings" pitchFamily="2" charset="2"/>
                        <a:buChar char="ü"/>
                      </a:pPr>
                      <a:r>
                        <a:rPr lang="tr-TR" sz="1000" dirty="0">
                          <a:effectLst/>
                          <a:latin typeface="Times New Roman" pitchFamily="18" charset="0"/>
                          <a:ea typeface="Calibri"/>
                          <a:cs typeface="Times New Roman" pitchFamily="18" charset="0"/>
                        </a:rPr>
                        <a:t>Ara teknik elemana duyulan ihtiyaçta artış</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algn="l">
                        <a:lnSpc>
                          <a:spcPct val="115000"/>
                        </a:lnSpc>
                        <a:spcBef>
                          <a:spcPts val="1000"/>
                        </a:spcBef>
                        <a:spcAft>
                          <a:spcPts val="1000"/>
                        </a:spcAft>
                      </a:pP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bl>
          </a:graphicData>
        </a:graphic>
      </p:graphicFrame>
    </p:spTree>
    <p:extLst>
      <p:ext uri="{BB962C8B-B14F-4D97-AF65-F5344CB8AC3E}">
        <p14:creationId xmlns:p14="http://schemas.microsoft.com/office/powerpoint/2010/main" val="16363733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FIRSATLAR/TEDBİRLER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35</a:t>
            </a:fld>
            <a:endParaRPr lang="tr-T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o 4"/>
          <p:cNvGraphicFramePr>
            <a:graphicFrameLocks noGrp="1"/>
          </p:cNvGraphicFramePr>
          <p:nvPr>
            <p:extLst>
              <p:ext uri="{D42A27DB-BD31-4B8C-83A1-F6EECF244321}">
                <p14:modId xmlns:p14="http://schemas.microsoft.com/office/powerpoint/2010/main" val="3134229242"/>
              </p:ext>
            </p:extLst>
          </p:nvPr>
        </p:nvGraphicFramePr>
        <p:xfrm>
          <a:off x="827582" y="1563638"/>
          <a:ext cx="7488836" cy="2235306"/>
        </p:xfrm>
        <a:graphic>
          <a:graphicData uri="http://schemas.openxmlformats.org/drawingml/2006/table">
            <a:tbl>
              <a:tblPr firstRow="1" firstCol="1" bandRow="1"/>
              <a:tblGrid>
                <a:gridCol w="3744418"/>
                <a:gridCol w="3744418"/>
              </a:tblGrid>
              <a:tr h="372265">
                <a:tc gridSpan="2">
                  <a:txBody>
                    <a:bodyPr/>
                    <a:lstStyle/>
                    <a:p>
                      <a:pPr algn="ctr">
                        <a:lnSpc>
                          <a:spcPct val="115000"/>
                        </a:lnSpc>
                        <a:spcBef>
                          <a:spcPts val="1000"/>
                        </a:spcBef>
                        <a:spcAft>
                          <a:spcPts val="1000"/>
                        </a:spcAft>
                      </a:pPr>
                      <a:r>
                        <a:rPr lang="tr-TR" sz="1000" b="1" dirty="0" smtClean="0">
                          <a:effectLst/>
                          <a:latin typeface="Times New Roman" pitchFamily="18" charset="0"/>
                          <a:ea typeface="Calibri"/>
                          <a:cs typeface="Times New Roman" pitchFamily="18" charset="0"/>
                        </a:rPr>
                        <a:t>TEHDİTLER</a:t>
                      </a:r>
                      <a:endParaRPr lang="tr-TR" sz="1000" dirty="0">
                        <a:effectLst/>
                        <a:latin typeface="Times New Roman" pitchFamily="18" charset="0"/>
                        <a:ea typeface="Times New Roman"/>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c hMerge="1">
                  <a:txBody>
                    <a:bodyPr/>
                    <a:lstStyle/>
                    <a:p>
                      <a:pPr algn="ctr">
                        <a:lnSpc>
                          <a:spcPct val="115000"/>
                        </a:lnSpc>
                        <a:spcBef>
                          <a:spcPts val="1000"/>
                        </a:spcBef>
                        <a:spcAft>
                          <a:spcPts val="1000"/>
                        </a:spcAft>
                      </a:pPr>
                      <a:endParaRPr lang="tr-TR" sz="700" dirty="0">
                        <a:effectLst/>
                        <a:latin typeface="Calibri"/>
                        <a:ea typeface="Times New Roman"/>
                        <a:cs typeface="Times New Roman"/>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BD4B4"/>
                    </a:solidFill>
                  </a:tcPr>
                </a:tc>
              </a:tr>
              <a:tr h="275807">
                <a:tc>
                  <a:txBody>
                    <a:bodyPr/>
                    <a:lstStyle/>
                    <a:p>
                      <a:pPr marL="171450" indent="-171450" algn="l">
                        <a:lnSpc>
                          <a:spcPct val="115000"/>
                        </a:lnSpc>
                        <a:spcBef>
                          <a:spcPts val="1000"/>
                        </a:spcBef>
                        <a:spcAft>
                          <a:spcPts val="1000"/>
                        </a:spcAft>
                        <a:buFont typeface="Wingdings" pitchFamily="2" charset="2"/>
                        <a:buChar char="§"/>
                      </a:pPr>
                      <a:r>
                        <a:rPr lang="tr-TR" sz="1000" b="0" dirty="0">
                          <a:effectLst/>
                          <a:latin typeface="Times New Roman" pitchFamily="18" charset="0"/>
                          <a:ea typeface="Calibri"/>
                          <a:cs typeface="Times New Roman" pitchFamily="18" charset="0"/>
                        </a:rPr>
                        <a:t>Aile yapılarının eğitime yeterli ve doğru destek vermemesi</a:t>
                      </a:r>
                      <a:endParaRPr lang="tr-TR"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marL="171450" indent="-171450" algn="l">
                        <a:lnSpc>
                          <a:spcPct val="115000"/>
                        </a:lnSpc>
                        <a:spcBef>
                          <a:spcPts val="1000"/>
                        </a:spcBef>
                        <a:spcAft>
                          <a:spcPts val="1000"/>
                        </a:spcAft>
                        <a:buFont typeface="Wingdings" pitchFamily="2" charset="2"/>
                        <a:buChar char="§"/>
                      </a:pPr>
                      <a:r>
                        <a:rPr lang="tr-TR" sz="1000" b="0" dirty="0">
                          <a:effectLst/>
                          <a:latin typeface="Times New Roman" pitchFamily="18" charset="0"/>
                          <a:ea typeface="Calibri"/>
                          <a:cs typeface="Times New Roman" pitchFamily="18" charset="0"/>
                        </a:rPr>
                        <a:t>Bölgede zararlı alışkanlıkların kullanımının yaygın olması</a:t>
                      </a:r>
                      <a:endParaRPr lang="tr-TR"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360040">
                <a:tc>
                  <a:txBody>
                    <a:bodyPr/>
                    <a:lstStyle/>
                    <a:p>
                      <a:pPr marL="171450" indent="-171450" algn="l">
                        <a:lnSpc>
                          <a:spcPct val="115000"/>
                        </a:lnSpc>
                        <a:spcBef>
                          <a:spcPts val="1000"/>
                        </a:spcBef>
                        <a:spcAft>
                          <a:spcPts val="1000"/>
                        </a:spcAft>
                        <a:buFont typeface="Wingdings" pitchFamily="2" charset="2"/>
                        <a:buChar char="§"/>
                      </a:pPr>
                      <a:r>
                        <a:rPr lang="tr-TR" sz="1000" b="0" dirty="0">
                          <a:effectLst/>
                          <a:latin typeface="Times New Roman" pitchFamily="18" charset="0"/>
                          <a:ea typeface="Calibri"/>
                          <a:cs typeface="Times New Roman" pitchFamily="18" charset="0"/>
                        </a:rPr>
                        <a:t>Çok sayıda parçalanmış ailenin bulunması</a:t>
                      </a:r>
                      <a:endParaRPr lang="tr-TR"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indent="-171450" algn="l">
                        <a:lnSpc>
                          <a:spcPct val="115000"/>
                        </a:lnSpc>
                        <a:spcBef>
                          <a:spcPts val="1000"/>
                        </a:spcBef>
                        <a:spcAft>
                          <a:spcPts val="1000"/>
                        </a:spcAft>
                        <a:buFont typeface="Wingdings" pitchFamily="2" charset="2"/>
                        <a:buChar char="§"/>
                      </a:pPr>
                      <a:r>
                        <a:rPr lang="tr-TR" sz="1000" b="0" dirty="0">
                          <a:effectLst/>
                          <a:latin typeface="Times New Roman" pitchFamily="18" charset="0"/>
                          <a:ea typeface="Calibri"/>
                          <a:cs typeface="Times New Roman" pitchFamily="18" charset="0"/>
                        </a:rPr>
                        <a:t>Ortaokulda  uygulanan yönlendirme eksikliği</a:t>
                      </a:r>
                      <a:endParaRPr lang="tr-TR"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380229">
                <a:tc>
                  <a:txBody>
                    <a:bodyPr/>
                    <a:lstStyle/>
                    <a:p>
                      <a:pPr marL="171450" indent="-171450" algn="l">
                        <a:lnSpc>
                          <a:spcPct val="115000"/>
                        </a:lnSpc>
                        <a:spcBef>
                          <a:spcPts val="1000"/>
                        </a:spcBef>
                        <a:spcAft>
                          <a:spcPts val="1000"/>
                        </a:spcAft>
                        <a:buFont typeface="Wingdings" pitchFamily="2" charset="2"/>
                        <a:buChar char="§"/>
                      </a:pPr>
                      <a:r>
                        <a:rPr lang="tr-TR" sz="1000" b="0" dirty="0">
                          <a:effectLst/>
                          <a:latin typeface="Times New Roman" pitchFamily="18" charset="0"/>
                          <a:ea typeface="Calibri"/>
                          <a:cs typeface="Times New Roman" pitchFamily="18" charset="0"/>
                        </a:rPr>
                        <a:t>Okulumuzda dış kapının yola yakın olması buradan geçen iş makine ve ağır taşıtların tehlike arz etmesi</a:t>
                      </a:r>
                      <a:endParaRPr lang="tr-TR"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marL="171450" marR="0" indent="-171450" algn="l" defTabSz="914377" rtl="0" eaLnBrk="1" fontAlgn="auto" latinLnBrk="0" hangingPunct="1">
                        <a:lnSpc>
                          <a:spcPct val="100000"/>
                        </a:lnSpc>
                        <a:spcBef>
                          <a:spcPts val="0"/>
                        </a:spcBef>
                        <a:spcAft>
                          <a:spcPts val="0"/>
                        </a:spcAft>
                        <a:buClrTx/>
                        <a:buSzTx/>
                        <a:buFont typeface="Wingdings" pitchFamily="2" charset="2"/>
                        <a:buChar char="§"/>
                        <a:tabLst/>
                        <a:defRPr/>
                      </a:pPr>
                      <a:r>
                        <a:rPr lang="tr-TR" sz="1000" b="0" kern="1200" dirty="0" smtClean="0">
                          <a:solidFill>
                            <a:schemeClr val="tx1"/>
                          </a:solidFill>
                          <a:effectLst/>
                          <a:latin typeface="Times New Roman" pitchFamily="18" charset="0"/>
                          <a:ea typeface="+mn-ea"/>
                          <a:cs typeface="Times New Roman" pitchFamily="18" charset="0"/>
                        </a:rPr>
                        <a:t>Yükseköğrenim kurumlarına öğrenci yerleştirilmesinde uygulanan kriterler</a:t>
                      </a:r>
                      <a:endParaRPr lang="tr-TR" sz="1000" b="0" dirty="0" smtClean="0">
                        <a:effectLst/>
                        <a:latin typeface="Times New Roman" pitchFamily="18" charset="0"/>
                        <a:ea typeface="Times New Roman"/>
                        <a:cs typeface="Times New Roman" pitchFamily="18" charset="0"/>
                      </a:endParaRPr>
                    </a:p>
                    <a:p>
                      <a:pPr algn="l"/>
                      <a:endParaRPr lang="tr-TR" sz="1000" b="0" dirty="0">
                        <a:latin typeface="Times New Roman" pitchFamily="18" charset="0"/>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r h="384997">
                <a:tc>
                  <a:txBody>
                    <a:bodyPr/>
                    <a:lstStyle/>
                    <a:p>
                      <a:pPr marL="171450" indent="-171450" algn="l">
                        <a:lnSpc>
                          <a:spcPct val="115000"/>
                        </a:lnSpc>
                        <a:spcBef>
                          <a:spcPts val="1000"/>
                        </a:spcBef>
                        <a:spcAft>
                          <a:spcPts val="1000"/>
                        </a:spcAft>
                        <a:buFont typeface="Wingdings" pitchFamily="2" charset="2"/>
                        <a:buChar char="§"/>
                      </a:pPr>
                      <a:r>
                        <a:rPr lang="tr-TR" sz="1000" b="0" dirty="0">
                          <a:effectLst/>
                          <a:latin typeface="Times New Roman" pitchFamily="18" charset="0"/>
                          <a:ea typeface="Calibri"/>
                          <a:cs typeface="Times New Roman" pitchFamily="18" charset="0"/>
                        </a:rPr>
                        <a:t>Ortaokul sisteminden gelen öğrencilerin yetersizlikleri</a:t>
                      </a:r>
                      <a:endParaRPr lang="tr-TR"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c>
                  <a:txBody>
                    <a:bodyPr/>
                    <a:lstStyle/>
                    <a:p>
                      <a:pPr marL="171450" marR="0" indent="-171450" algn="l" defTabSz="914377" rtl="0" eaLnBrk="1" fontAlgn="auto" latinLnBrk="0" hangingPunct="1">
                        <a:lnSpc>
                          <a:spcPct val="100000"/>
                        </a:lnSpc>
                        <a:spcBef>
                          <a:spcPts val="0"/>
                        </a:spcBef>
                        <a:spcAft>
                          <a:spcPts val="0"/>
                        </a:spcAft>
                        <a:buClrTx/>
                        <a:buSzTx/>
                        <a:buFont typeface="Wingdings" pitchFamily="2" charset="2"/>
                        <a:buChar char="§"/>
                        <a:tabLst/>
                        <a:defRPr/>
                      </a:pPr>
                      <a:r>
                        <a:rPr lang="tr-TR" sz="1000" b="0" dirty="0" smtClean="0">
                          <a:effectLst/>
                          <a:latin typeface="Times New Roman" pitchFamily="18" charset="0"/>
                          <a:ea typeface="Calibri"/>
                          <a:cs typeface="Times New Roman" pitchFamily="18" charset="0"/>
                        </a:rPr>
                        <a:t>Mesleki liselerin yapısının toplum tarafından yanlış biliniyor olması</a:t>
                      </a:r>
                      <a:endParaRPr lang="tr-TR" sz="1000" b="0" dirty="0" smtClean="0">
                        <a:effectLst/>
                        <a:latin typeface="Times New Roman" pitchFamily="18" charset="0"/>
                        <a:ea typeface="Times New Roman"/>
                        <a:cs typeface="Times New Roman" pitchFamily="18" charset="0"/>
                      </a:endParaRPr>
                    </a:p>
                    <a:p>
                      <a:pPr algn="l"/>
                      <a:endParaRPr lang="tr-TR" sz="1000" b="0" dirty="0">
                        <a:latin typeface="Times New Roman" pitchFamily="18" charset="0"/>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DE9D9"/>
                    </a:solidFill>
                  </a:tcPr>
                </a:tc>
              </a:tr>
              <a:tr h="384997">
                <a:tc>
                  <a:txBody>
                    <a:bodyPr/>
                    <a:lstStyle/>
                    <a:p>
                      <a:pPr marL="171450" indent="-171450" algn="l">
                        <a:lnSpc>
                          <a:spcPct val="115000"/>
                        </a:lnSpc>
                        <a:spcBef>
                          <a:spcPts val="1000"/>
                        </a:spcBef>
                        <a:spcAft>
                          <a:spcPts val="1000"/>
                        </a:spcAft>
                        <a:buFont typeface="Wingdings" pitchFamily="2" charset="2"/>
                        <a:buChar char="§"/>
                      </a:pPr>
                      <a:r>
                        <a:rPr lang="tr-TR" sz="1000" b="0" dirty="0">
                          <a:effectLst/>
                          <a:latin typeface="Times New Roman" pitchFamily="18" charset="0"/>
                          <a:ea typeface="Calibri"/>
                          <a:cs typeface="Times New Roman" pitchFamily="18" charset="0"/>
                        </a:rPr>
                        <a:t>Şehir merkezine ulaşımın güç olması</a:t>
                      </a:r>
                      <a:endParaRPr lang="tr-TR" sz="1000" b="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c>
                  <a:txBody>
                    <a:bodyPr/>
                    <a:lstStyle/>
                    <a:p>
                      <a:pPr algn="l"/>
                      <a:endParaRPr lang="tr-TR" sz="1000" b="0" dirty="0">
                        <a:latin typeface="Times New Roman" pitchFamily="18" charset="0"/>
                        <a:cs typeface="Times New Roman" pitchFamily="18" charset="0"/>
                      </a:endParaRPr>
                    </a:p>
                  </a:txBody>
                  <a:tcPr marL="45594" marR="45594" marT="0" marB="0" anchor="ctr">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42250166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STRATEJİK HEDEFLER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36</a:t>
            </a:fld>
            <a:endParaRPr lang="tr-T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155926"/>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2"/>
          <p:cNvSpPr/>
          <p:nvPr/>
        </p:nvSpPr>
        <p:spPr>
          <a:xfrm>
            <a:off x="539552" y="1347614"/>
            <a:ext cx="8352928" cy="3170099"/>
          </a:xfrm>
          <a:prstGeom prst="rect">
            <a:avLst/>
          </a:prstGeom>
        </p:spPr>
        <p:txBody>
          <a:bodyPr wrap="square">
            <a:spAutoFit/>
          </a:bodyPr>
          <a:lstStyle/>
          <a:p>
            <a:pPr lvl="0"/>
            <a:r>
              <a:rPr lang="tr-TR" b="1" i="1" dirty="0">
                <a:solidFill>
                  <a:schemeClr val="accent6">
                    <a:lumMod val="50000"/>
                  </a:schemeClr>
                </a:solidFill>
                <a:latin typeface="Times New Roman" pitchFamily="18" charset="0"/>
                <a:cs typeface="Times New Roman" pitchFamily="18" charset="0"/>
              </a:rPr>
              <a:t>Tema I - EĞİTİM ÖRETİME ERİŞİM</a:t>
            </a:r>
            <a:endParaRPr lang="tr-TR" dirty="0">
              <a:solidFill>
                <a:schemeClr val="accent6">
                  <a:lumMod val="50000"/>
                </a:schemeClr>
              </a:solidFill>
              <a:latin typeface="Times New Roman" pitchFamily="18" charset="0"/>
              <a:cs typeface="Times New Roman" pitchFamily="18" charset="0"/>
            </a:endParaRPr>
          </a:p>
          <a:p>
            <a:r>
              <a:rPr lang="tr-TR" sz="1200" dirty="0">
                <a:latin typeface="Times New Roman" pitchFamily="18" charset="0"/>
                <a:cs typeface="Times New Roman" pitchFamily="18" charset="0"/>
              </a:rPr>
              <a:t>Eğitim ve öğretime erişim okullaşma ve okul terki, devam ve devamsızlık, okula uyum ve oryantasyon, özel eğitime ihtiyaç duyan bireylerin eğitime erişimi, yabancı öğrencilerin eğitime erişimi ve hayat boyu öğrenme kapsamında yürütülen faaliyetlerin ele alındığı temadır.</a:t>
            </a:r>
          </a:p>
          <a:p>
            <a:r>
              <a:rPr lang="tr-TR" sz="1200" dirty="0">
                <a:latin typeface="Times New Roman" pitchFamily="18" charset="0"/>
                <a:cs typeface="Times New Roman" pitchFamily="18" charset="0"/>
              </a:rPr>
              <a:t> </a:t>
            </a:r>
          </a:p>
          <a:p>
            <a:pPr marL="171450" lvl="0" indent="-171450">
              <a:buFont typeface="Wingdings" pitchFamily="2" charset="2"/>
              <a:buChar char="q"/>
            </a:pPr>
            <a:r>
              <a:rPr lang="tr-TR" sz="1400" b="1" i="1" dirty="0">
                <a:solidFill>
                  <a:schemeClr val="accent6">
                    <a:lumMod val="75000"/>
                  </a:schemeClr>
                </a:solidFill>
                <a:latin typeface="Times New Roman" pitchFamily="18" charset="0"/>
                <a:cs typeface="Times New Roman" pitchFamily="18" charset="0"/>
              </a:rPr>
              <a:t>Stratejik Amaç 1:</a:t>
            </a:r>
            <a:r>
              <a:rPr lang="tr-TR" sz="1400" dirty="0">
                <a:solidFill>
                  <a:schemeClr val="accent6">
                    <a:lumMod val="75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Öğrencilerin en temel hakkı olan eğitimlerini ekonomik, sosyal, kültürel, farklılıklarını ve dezavantajlarından etkilenmeksizin eşit ve adil şartlar altında almaları ve tamamlamalarına imkân sağlamak.</a:t>
            </a:r>
          </a:p>
          <a:p>
            <a:r>
              <a:rPr lang="tr-TR" sz="1200" i="1" dirty="0">
                <a:latin typeface="Times New Roman" pitchFamily="18" charset="0"/>
                <a:cs typeface="Times New Roman" pitchFamily="18" charset="0"/>
              </a:rPr>
              <a:t> </a:t>
            </a:r>
            <a:endParaRPr lang="tr-TR" sz="1200" dirty="0">
              <a:latin typeface="Times New Roman" pitchFamily="18" charset="0"/>
              <a:cs typeface="Times New Roman" pitchFamily="18" charset="0"/>
            </a:endParaRPr>
          </a:p>
          <a:p>
            <a:pPr marL="266700" lvl="0">
              <a:buClr>
                <a:schemeClr val="accent3">
                  <a:lumMod val="50000"/>
                </a:schemeClr>
              </a:buClr>
              <a:buFont typeface="Wingdings" pitchFamily="2" charset="2"/>
              <a:buChar char="Ø"/>
            </a:pPr>
            <a:r>
              <a:rPr lang="tr-TR" sz="1200" b="1" i="1" dirty="0" smtClean="0">
                <a:latin typeface="Times New Roman" pitchFamily="18" charset="0"/>
                <a:cs typeface="Times New Roman" pitchFamily="18" charset="0"/>
              </a:rPr>
              <a:t> </a:t>
            </a: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1.1. </a:t>
            </a:r>
            <a:r>
              <a:rPr lang="tr-TR" sz="1200" dirty="0">
                <a:latin typeface="Times New Roman" pitchFamily="18" charset="0"/>
                <a:cs typeface="Times New Roman" pitchFamily="18" charset="0"/>
              </a:rPr>
              <a:t>Tüm öğrencilerin dil, din, ırk, mezhep, cinsiyet, sosyoekonomik durum farkı gözetmeksizin eşit ve adaletli bir şekilde okuldan faydalanmalarını sağlamak</a:t>
            </a:r>
            <a:r>
              <a:rPr lang="tr-TR" sz="1200" b="1" i="1" dirty="0">
                <a:latin typeface="Times New Roman" pitchFamily="18" charset="0"/>
                <a:cs typeface="Times New Roman" pitchFamily="18" charset="0"/>
              </a:rPr>
              <a:t> </a:t>
            </a:r>
            <a:endParaRPr lang="tr-TR" sz="1200" dirty="0">
              <a:latin typeface="Times New Roman" pitchFamily="18" charset="0"/>
              <a:cs typeface="Times New Roman" pitchFamily="18" charset="0"/>
            </a:endParaRPr>
          </a:p>
          <a:p>
            <a:pPr marL="266700" lvl="0">
              <a:buClr>
                <a:schemeClr val="accent3">
                  <a:lumMod val="50000"/>
                </a:schemeClr>
              </a:buClr>
              <a:buFont typeface="Wingdings" pitchFamily="2" charset="2"/>
              <a:buChar char="Ø"/>
            </a:pPr>
            <a:r>
              <a:rPr lang="tr-TR" sz="1200" b="1" i="1" dirty="0" smtClean="0">
                <a:latin typeface="Times New Roman" pitchFamily="18" charset="0"/>
                <a:cs typeface="Times New Roman" pitchFamily="18" charset="0"/>
              </a:rPr>
              <a:t> </a:t>
            </a: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1.2.</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Tüm öğrencilerimizi okula özendirerek okulu terklerini ve sınıf tekrarlarını </a:t>
            </a:r>
            <a:r>
              <a:rPr lang="tr-TR" sz="1200" dirty="0" smtClean="0">
                <a:latin typeface="Times New Roman" pitchFamily="18" charset="0"/>
                <a:cs typeface="Times New Roman" pitchFamily="18" charset="0"/>
              </a:rPr>
              <a:t>azaltmak</a:t>
            </a:r>
          </a:p>
          <a:p>
            <a:pPr marL="266700" lvl="0">
              <a:buClr>
                <a:schemeClr val="accent3">
                  <a:lumMod val="50000"/>
                </a:schemeClr>
              </a:buClr>
              <a:buFont typeface="Wingdings" pitchFamily="2" charset="2"/>
              <a:buChar char="Ø"/>
            </a:pPr>
            <a:r>
              <a:rPr lang="tr-TR" sz="1200" b="1" i="1" dirty="0" smtClean="0">
                <a:latin typeface="Times New Roman" pitchFamily="18" charset="0"/>
                <a:cs typeface="Times New Roman" pitchFamily="18" charset="0"/>
              </a:rPr>
              <a:t> </a:t>
            </a: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1.3.</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Öğrenci devamsızlıklarının </a:t>
            </a:r>
            <a:r>
              <a:rPr lang="tr-TR" sz="1200" dirty="0" smtClean="0">
                <a:latin typeface="Times New Roman" pitchFamily="18" charset="0"/>
                <a:cs typeface="Times New Roman" pitchFamily="18" charset="0"/>
              </a:rPr>
              <a:t>azaltılması</a:t>
            </a:r>
          </a:p>
          <a:p>
            <a:pPr marL="266700" lvl="0">
              <a:buClr>
                <a:schemeClr val="accent3">
                  <a:lumMod val="50000"/>
                </a:schemeClr>
              </a:buClr>
              <a:buFont typeface="Wingdings" pitchFamily="2" charset="2"/>
              <a:buChar char="Ø"/>
            </a:pPr>
            <a:r>
              <a:rPr lang="tr-TR" sz="1200" b="1" i="1" dirty="0" smtClean="0">
                <a:latin typeface="Times New Roman" pitchFamily="18" charset="0"/>
                <a:cs typeface="Times New Roman" pitchFamily="18" charset="0"/>
              </a:rPr>
              <a:t> </a:t>
            </a: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1.4.</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Okul veli iş birliğini </a:t>
            </a:r>
            <a:r>
              <a:rPr lang="tr-TR" sz="1200" dirty="0" smtClean="0">
                <a:latin typeface="Times New Roman" pitchFamily="18" charset="0"/>
                <a:cs typeface="Times New Roman" pitchFamily="18" charset="0"/>
              </a:rPr>
              <a:t>artırmak</a:t>
            </a:r>
          </a:p>
          <a:p>
            <a:pPr marL="266700" lvl="0">
              <a:buClr>
                <a:schemeClr val="accent3">
                  <a:lumMod val="50000"/>
                </a:schemeClr>
              </a:buClr>
              <a:buFont typeface="Wingdings" pitchFamily="2" charset="2"/>
              <a:buChar char="Ø"/>
            </a:pPr>
            <a:r>
              <a:rPr lang="tr-TR" sz="1200" b="1" i="1" dirty="0" smtClean="0">
                <a:latin typeface="Times New Roman" pitchFamily="18" charset="0"/>
                <a:cs typeface="Times New Roman" pitchFamily="18" charset="0"/>
              </a:rPr>
              <a:t> </a:t>
            </a: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1.5.</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Örgün eğitimden ayrılarak yaygın eğitime kazandırılan çocukların devamlarının izlenmesi ve yeniden örgün eğitime </a:t>
            </a:r>
            <a:r>
              <a:rPr lang="tr-TR" sz="1200" dirty="0" smtClean="0">
                <a:latin typeface="Times New Roman" pitchFamily="18" charset="0"/>
                <a:cs typeface="Times New Roman" pitchFamily="18" charset="0"/>
              </a:rPr>
              <a:t>kazandırılması</a:t>
            </a:r>
          </a:p>
          <a:p>
            <a:pPr marL="266700" lvl="0">
              <a:buClr>
                <a:schemeClr val="accent3">
                  <a:lumMod val="50000"/>
                </a:schemeClr>
              </a:buClr>
              <a:buFont typeface="Wingdings" pitchFamily="2" charset="2"/>
              <a:buChar char="Ø"/>
            </a:pPr>
            <a:r>
              <a:rPr lang="tr-TR" sz="1200" b="1" i="1" dirty="0" smtClean="0">
                <a:latin typeface="Times New Roman" pitchFamily="18" charset="0"/>
                <a:cs typeface="Times New Roman" pitchFamily="18" charset="0"/>
              </a:rPr>
              <a:t> </a:t>
            </a: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1.6. </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Örgün eğitim dışında kalan öğrencilerin açık liseye devamlarının sağlanması</a:t>
            </a:r>
          </a:p>
        </p:txBody>
      </p:sp>
    </p:spTree>
    <p:extLst>
      <p:ext uri="{BB962C8B-B14F-4D97-AF65-F5344CB8AC3E}">
        <p14:creationId xmlns:p14="http://schemas.microsoft.com/office/powerpoint/2010/main" val="6788876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00" y="149388"/>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STRATEJİK HEDEFLER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37</a:t>
            </a:fld>
            <a:endParaRPr lang="tr-T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369713"/>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ikdörtgen 3"/>
          <p:cNvSpPr/>
          <p:nvPr/>
        </p:nvSpPr>
        <p:spPr>
          <a:xfrm>
            <a:off x="683568" y="1446996"/>
            <a:ext cx="7704856" cy="3354765"/>
          </a:xfrm>
          <a:prstGeom prst="rect">
            <a:avLst/>
          </a:prstGeom>
        </p:spPr>
        <p:txBody>
          <a:bodyPr wrap="square">
            <a:spAutoFit/>
          </a:bodyPr>
          <a:lstStyle/>
          <a:p>
            <a:r>
              <a:rPr lang="tr-TR" sz="1200" dirty="0">
                <a:latin typeface="Times New Roman" pitchFamily="18" charset="0"/>
                <a:cs typeface="Times New Roman" pitchFamily="18" charset="0"/>
              </a:rPr>
              <a:t> </a:t>
            </a:r>
          </a:p>
          <a:p>
            <a:pPr lvl="0"/>
            <a:r>
              <a:rPr lang="tr-TR" b="1" dirty="0">
                <a:solidFill>
                  <a:schemeClr val="accent6">
                    <a:lumMod val="50000"/>
                  </a:schemeClr>
                </a:solidFill>
                <a:latin typeface="Times New Roman" pitchFamily="18" charset="0"/>
                <a:cs typeface="Times New Roman" pitchFamily="18" charset="0"/>
              </a:rPr>
              <a:t>TEMA II – EĞİTİM ÖĞRETİMDE KALİTENİN </a:t>
            </a:r>
            <a:r>
              <a:rPr lang="tr-TR" b="1" dirty="0" smtClean="0">
                <a:solidFill>
                  <a:schemeClr val="accent6">
                    <a:lumMod val="50000"/>
                  </a:schemeClr>
                </a:solidFill>
                <a:latin typeface="Times New Roman" pitchFamily="18" charset="0"/>
                <a:cs typeface="Times New Roman" pitchFamily="18" charset="0"/>
              </a:rPr>
              <a:t>ARTTIRILMASI</a:t>
            </a:r>
          </a:p>
          <a:p>
            <a:pPr lvl="0"/>
            <a:endParaRPr lang="tr-TR" sz="1200" dirty="0">
              <a:latin typeface="Times New Roman" pitchFamily="18" charset="0"/>
              <a:cs typeface="Times New Roman" pitchFamily="18" charset="0"/>
            </a:endParaRPr>
          </a:p>
          <a:p>
            <a:r>
              <a:rPr lang="tr-TR" sz="1200" dirty="0">
                <a:latin typeface="Times New Roman" pitchFamily="18" charset="0"/>
                <a:cs typeface="Times New Roman" pitchFamily="18" charset="0"/>
              </a:rPr>
              <a:t>Eğitim ve öğretimde kalitenin artırılması başlığı esas olarak eğitim ve öğretim faaliyetinin hayata hazırlama işlevinde yapılacak çalışmaları kapsamaktadır. </a:t>
            </a:r>
          </a:p>
          <a:p>
            <a:r>
              <a:rPr lang="tr-TR" sz="1200" dirty="0">
                <a:latin typeface="Times New Roman" pitchFamily="18" charset="0"/>
                <a:cs typeface="Times New Roman" pitchFamily="18" charset="0"/>
              </a:rPr>
              <a:t>Bu tema altında akademik başarı, sınav kaygıları, sınıfta kalma, ders başarıları ve kazanımları, disiplin sorunları, öğrencilerin bilimsel, sanatsal, kültürel ve sportif faaliyetleri ile istihdam ve meslek edindirmeye yönelik rehberlik ve diğer mesleki faaliyetler yer almaktadır. </a:t>
            </a:r>
          </a:p>
          <a:p>
            <a:r>
              <a:rPr lang="tr-TR" sz="1200" b="1" dirty="0">
                <a:latin typeface="Times New Roman" pitchFamily="18" charset="0"/>
                <a:cs typeface="Times New Roman" pitchFamily="18" charset="0"/>
              </a:rPr>
              <a:t> </a:t>
            </a:r>
            <a:endParaRPr lang="tr-TR" sz="1200" dirty="0">
              <a:latin typeface="Times New Roman" pitchFamily="18" charset="0"/>
              <a:cs typeface="Times New Roman" pitchFamily="18" charset="0"/>
            </a:endParaRPr>
          </a:p>
          <a:p>
            <a:pPr marL="285750" lvl="0" indent="-285750">
              <a:buFont typeface="Wingdings" pitchFamily="2" charset="2"/>
              <a:buChar char="q"/>
            </a:pPr>
            <a:r>
              <a:rPr lang="tr-TR" sz="1400" b="1" dirty="0">
                <a:solidFill>
                  <a:schemeClr val="accent6">
                    <a:lumMod val="75000"/>
                  </a:schemeClr>
                </a:solidFill>
                <a:latin typeface="Times New Roman" pitchFamily="18" charset="0"/>
                <a:cs typeface="Times New Roman" pitchFamily="18" charset="0"/>
              </a:rPr>
              <a:t>Stratejik Amaç 2: </a:t>
            </a:r>
            <a:r>
              <a:rPr lang="tr-TR" sz="1200" dirty="0">
                <a:latin typeface="Times New Roman" pitchFamily="18" charset="0"/>
                <a:cs typeface="Times New Roman" pitchFamily="18" charset="0"/>
              </a:rPr>
              <a:t>Okulumuzun akademik, sosyal ve kültürel tanıtıcı faaliyetlerinin artırarak, yenilikçi, özgüveni ve sorumluluk bilinci yüksek öğrenciler yetiştirmek</a:t>
            </a:r>
          </a:p>
          <a:p>
            <a:r>
              <a:rPr lang="tr-TR" sz="1200" dirty="0">
                <a:latin typeface="Times New Roman" pitchFamily="18" charset="0"/>
                <a:cs typeface="Times New Roman" pitchFamily="18" charset="0"/>
              </a:rPr>
              <a:t> </a:t>
            </a:r>
          </a:p>
          <a:p>
            <a:pPr marL="361950" lvl="0" indent="-9525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 Stratejik </a:t>
            </a:r>
            <a:r>
              <a:rPr lang="tr-TR" sz="1200" b="1" i="1" dirty="0">
                <a:solidFill>
                  <a:schemeClr val="accent3">
                    <a:lumMod val="50000"/>
                  </a:schemeClr>
                </a:solidFill>
                <a:latin typeface="Times New Roman" pitchFamily="18" charset="0"/>
                <a:cs typeface="Times New Roman" pitchFamily="18" charset="0"/>
              </a:rPr>
              <a:t>Hedef 2.1. </a:t>
            </a:r>
            <a:r>
              <a:rPr lang="tr-TR" sz="1200" dirty="0">
                <a:latin typeface="Times New Roman" pitchFamily="18" charset="0"/>
                <a:cs typeface="Times New Roman" pitchFamily="18" charset="0"/>
              </a:rPr>
              <a:t>Öğrencilerin akademik başarısını </a:t>
            </a:r>
            <a:r>
              <a:rPr lang="tr-TR" sz="1200" dirty="0" smtClean="0">
                <a:latin typeface="Times New Roman" pitchFamily="18" charset="0"/>
                <a:cs typeface="Times New Roman" pitchFamily="18" charset="0"/>
              </a:rPr>
              <a:t>artırmak</a:t>
            </a:r>
          </a:p>
          <a:p>
            <a:pPr marL="361950" lvl="0" indent="-9525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2.2. </a:t>
            </a:r>
            <a:r>
              <a:rPr lang="tr-TR" sz="1200" dirty="0">
                <a:latin typeface="Times New Roman" pitchFamily="18" charset="0"/>
                <a:cs typeface="Times New Roman" pitchFamily="18" charset="0"/>
              </a:rPr>
              <a:t>2023 yılına kadar her yıl sosyal kültürel faaliyetlere katılan öğrencinin sayısını % 6 </a:t>
            </a:r>
            <a:r>
              <a:rPr lang="tr-TR" sz="1200" dirty="0" smtClean="0">
                <a:latin typeface="Times New Roman" pitchFamily="18" charset="0"/>
                <a:cs typeface="Times New Roman" pitchFamily="18" charset="0"/>
              </a:rPr>
              <a:t>artırmak</a:t>
            </a:r>
          </a:p>
          <a:p>
            <a:pPr marL="361950" lvl="0" indent="-9525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2.3</a:t>
            </a:r>
            <a:r>
              <a:rPr lang="tr-TR" sz="1200" b="1" dirty="0">
                <a:solidFill>
                  <a:schemeClr val="accent3">
                    <a:lumMod val="50000"/>
                  </a:schemeClr>
                </a:solidFill>
                <a:latin typeface="Times New Roman" pitchFamily="18" charset="0"/>
                <a:cs typeface="Times New Roman" pitchFamily="18" charset="0"/>
              </a:rPr>
              <a:t>.</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Okulu tanıtıcı cd-broşür ve dergi </a:t>
            </a:r>
            <a:r>
              <a:rPr lang="tr-TR" sz="1200" dirty="0" smtClean="0">
                <a:latin typeface="Times New Roman" pitchFamily="18" charset="0"/>
                <a:cs typeface="Times New Roman" pitchFamily="18" charset="0"/>
              </a:rPr>
              <a:t>hazırlamak</a:t>
            </a:r>
          </a:p>
          <a:p>
            <a:pPr marL="361950" lvl="0" indent="-9525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2.4.</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Okulun bölgedeki okullara tanıtılması ve okullar arası işbirliğinin </a:t>
            </a:r>
            <a:r>
              <a:rPr lang="tr-TR" sz="1200" dirty="0" smtClean="0">
                <a:latin typeface="Times New Roman" pitchFamily="18" charset="0"/>
                <a:cs typeface="Times New Roman" pitchFamily="18" charset="0"/>
              </a:rPr>
              <a:t>artırılması</a:t>
            </a:r>
          </a:p>
          <a:p>
            <a:pPr marL="361950" lvl="0" indent="-9525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2.5.</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Okulun bölgedeki sektörlere tanıtılması ve işbirliğinin artırılması</a:t>
            </a:r>
          </a:p>
        </p:txBody>
      </p:sp>
    </p:spTree>
    <p:extLst>
      <p:ext uri="{BB962C8B-B14F-4D97-AF65-F5344CB8AC3E}">
        <p14:creationId xmlns:p14="http://schemas.microsoft.com/office/powerpoint/2010/main" val="30659890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00" y="149388"/>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STRATEJİK HEDEFLER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38</a:t>
            </a:fld>
            <a:endParaRPr lang="tr-T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a:xfrm>
            <a:off x="0" y="4369713"/>
            <a:ext cx="914400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2"/>
          <p:cNvSpPr/>
          <p:nvPr/>
        </p:nvSpPr>
        <p:spPr>
          <a:xfrm>
            <a:off x="395536" y="1419622"/>
            <a:ext cx="8208912" cy="3293209"/>
          </a:xfrm>
          <a:prstGeom prst="rect">
            <a:avLst/>
          </a:prstGeom>
        </p:spPr>
        <p:txBody>
          <a:bodyPr wrap="square">
            <a:spAutoFit/>
          </a:bodyPr>
          <a:lstStyle/>
          <a:p>
            <a:r>
              <a:rPr lang="tr-TR" sz="1000" dirty="0">
                <a:latin typeface="Times New Roman" pitchFamily="18" charset="0"/>
                <a:cs typeface="Times New Roman" pitchFamily="18" charset="0"/>
              </a:rPr>
              <a:t> </a:t>
            </a:r>
          </a:p>
          <a:p>
            <a:pPr lvl="0"/>
            <a:r>
              <a:rPr lang="tr-TR" b="1" dirty="0">
                <a:solidFill>
                  <a:schemeClr val="accent6">
                    <a:lumMod val="50000"/>
                  </a:schemeClr>
                </a:solidFill>
                <a:latin typeface="Times New Roman" pitchFamily="18" charset="0"/>
                <a:cs typeface="Times New Roman" pitchFamily="18" charset="0"/>
              </a:rPr>
              <a:t>TEMA III – KURUMSAL KAPASİTE</a:t>
            </a:r>
            <a:endParaRPr lang="tr-TR" dirty="0">
              <a:solidFill>
                <a:schemeClr val="accent6">
                  <a:lumMod val="50000"/>
                </a:schemeClr>
              </a:solidFill>
              <a:latin typeface="Times New Roman" pitchFamily="18" charset="0"/>
              <a:cs typeface="Times New Roman" pitchFamily="18" charset="0"/>
            </a:endParaRPr>
          </a:p>
          <a:p>
            <a:r>
              <a:rPr lang="tr-TR" sz="1000" b="1" dirty="0">
                <a:latin typeface="Times New Roman" pitchFamily="18" charset="0"/>
                <a:cs typeface="Times New Roman" pitchFamily="18" charset="0"/>
              </a:rPr>
              <a:t> </a:t>
            </a:r>
            <a:endParaRPr lang="tr-TR" sz="1000" dirty="0">
              <a:latin typeface="Times New Roman" pitchFamily="18" charset="0"/>
              <a:cs typeface="Times New Roman" pitchFamily="18" charset="0"/>
            </a:endParaRPr>
          </a:p>
          <a:p>
            <a:pPr marL="285750" lvl="0" indent="-285750">
              <a:buFont typeface="Wingdings" pitchFamily="2" charset="2"/>
              <a:buChar char="q"/>
            </a:pPr>
            <a:r>
              <a:rPr lang="tr-TR" sz="1400" b="1" dirty="0">
                <a:solidFill>
                  <a:schemeClr val="accent6">
                    <a:lumMod val="75000"/>
                  </a:schemeClr>
                </a:solidFill>
                <a:latin typeface="Times New Roman" pitchFamily="18" charset="0"/>
                <a:cs typeface="Times New Roman" pitchFamily="18" charset="0"/>
              </a:rPr>
              <a:t>Stratejik Amaç 3: </a:t>
            </a:r>
            <a:r>
              <a:rPr lang="tr-TR" sz="1200" dirty="0">
                <a:latin typeface="Times New Roman" pitchFamily="18" charset="0"/>
                <a:cs typeface="Times New Roman" pitchFamily="18" charset="0"/>
              </a:rPr>
              <a:t>Okulumuzun fiziksel yapısını geliştirmek, donanımını en uygun hale getirmek, temizlik, iş güvenliği, okul güvenliği, taşıma ve servis olanaklarının iyileştirilmesi</a:t>
            </a:r>
          </a:p>
          <a:p>
            <a:r>
              <a:rPr lang="tr-TR" sz="1200" b="1" dirty="0">
                <a:latin typeface="Times New Roman" pitchFamily="18" charset="0"/>
                <a:cs typeface="Times New Roman" pitchFamily="18" charset="0"/>
              </a:rPr>
              <a:t>  </a:t>
            </a:r>
            <a:endParaRPr lang="tr-TR" sz="1200" dirty="0">
              <a:latin typeface="Times New Roman" pitchFamily="18" charset="0"/>
              <a:cs typeface="Times New Roman" pitchFamily="18" charset="0"/>
            </a:endParaRP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 Stratejik </a:t>
            </a:r>
            <a:r>
              <a:rPr lang="tr-TR" sz="1200" b="1" i="1" dirty="0">
                <a:solidFill>
                  <a:schemeClr val="accent3">
                    <a:lumMod val="50000"/>
                  </a:schemeClr>
                </a:solidFill>
                <a:latin typeface="Times New Roman" pitchFamily="18" charset="0"/>
                <a:cs typeface="Times New Roman" pitchFamily="18" charset="0"/>
              </a:rPr>
              <a:t>Hedef 3.1.</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2019-2023 yılları arasında okul içi sınıf ve koridorların bakım ve onarımının </a:t>
            </a:r>
            <a:r>
              <a:rPr lang="tr-TR" sz="1200" dirty="0" smtClean="0">
                <a:latin typeface="Times New Roman" pitchFamily="18" charset="0"/>
                <a:cs typeface="Times New Roman" pitchFamily="18" charset="0"/>
              </a:rPr>
              <a:t>yapılması</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3.2.</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Laboratuvar ve atölyelerin bakım, onarım ve donatımları yapılarak eksiklerinin </a:t>
            </a:r>
            <a:r>
              <a:rPr lang="tr-TR" sz="1200" dirty="0" smtClean="0">
                <a:latin typeface="Times New Roman" pitchFamily="18" charset="0"/>
                <a:cs typeface="Times New Roman" pitchFamily="18" charset="0"/>
              </a:rPr>
              <a:t>giderilmesi</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a:t>
            </a:r>
            <a:r>
              <a:rPr lang="tr-TR" sz="1200" b="1" i="1" dirty="0" smtClean="0">
                <a:solidFill>
                  <a:schemeClr val="accent3">
                    <a:lumMod val="50000"/>
                  </a:schemeClr>
                </a:solidFill>
                <a:latin typeface="Times New Roman" pitchFamily="18" charset="0"/>
                <a:cs typeface="Times New Roman" pitchFamily="18" charset="0"/>
              </a:rPr>
              <a:t>3.3.</a:t>
            </a:r>
            <a:r>
              <a:rPr lang="tr-TR" sz="1200" dirty="0" smtClean="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Yurt binasının bakım ve onarımının yapılması ve eksiklerin </a:t>
            </a:r>
            <a:r>
              <a:rPr lang="tr-TR" sz="1200" dirty="0" smtClean="0">
                <a:latin typeface="Times New Roman" pitchFamily="18" charset="0"/>
                <a:cs typeface="Times New Roman" pitchFamily="18" charset="0"/>
              </a:rPr>
              <a:t>giderilmesi</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3.4.</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Okul kütüphanesinin </a:t>
            </a:r>
            <a:r>
              <a:rPr lang="tr-TR" sz="1200" dirty="0" smtClean="0">
                <a:latin typeface="Times New Roman" pitchFamily="18" charset="0"/>
                <a:cs typeface="Times New Roman" pitchFamily="18" charset="0"/>
              </a:rPr>
              <a:t>oluşturulması</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3.5.</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Okul bahçesinin </a:t>
            </a:r>
            <a:r>
              <a:rPr lang="tr-TR" sz="1200" dirty="0" smtClean="0">
                <a:latin typeface="Times New Roman" pitchFamily="18" charset="0"/>
                <a:cs typeface="Times New Roman" pitchFamily="18" charset="0"/>
              </a:rPr>
              <a:t>düzenlenmesi</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3.6.</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Okul spor tesislerinin </a:t>
            </a:r>
            <a:r>
              <a:rPr lang="tr-TR" sz="1200" dirty="0" smtClean="0">
                <a:latin typeface="Times New Roman" pitchFamily="18" charset="0"/>
                <a:cs typeface="Times New Roman" pitchFamily="18" charset="0"/>
              </a:rPr>
              <a:t>iyileştirilmesi</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3.7.</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İhtiyaçlar doğrultusunda hizmet içi eğitimlerle personellerin yeterliliklerinin </a:t>
            </a:r>
            <a:r>
              <a:rPr lang="tr-TR" sz="1200" dirty="0" smtClean="0">
                <a:latin typeface="Times New Roman" pitchFamily="18" charset="0"/>
                <a:cs typeface="Times New Roman" pitchFamily="18" charset="0"/>
              </a:rPr>
              <a:t>arttırılması</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3.8.</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Kurumumuz çalışanlarının hijyen ve temizlik konusunda hizmet içi eğitime </a:t>
            </a:r>
            <a:r>
              <a:rPr lang="tr-TR" sz="1200" dirty="0" smtClean="0">
                <a:latin typeface="Times New Roman" pitchFamily="18" charset="0"/>
                <a:cs typeface="Times New Roman" pitchFamily="18" charset="0"/>
              </a:rPr>
              <a:t>yönlendirilmesi</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3.9.</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Kurumumuzdaki İş Sağlığı ve Güvenliği, Okul Güvenliği eksiklerinin giderilip ve takibinin </a:t>
            </a:r>
            <a:r>
              <a:rPr lang="tr-TR" sz="1200" dirty="0" smtClean="0">
                <a:latin typeface="Times New Roman" pitchFamily="18" charset="0"/>
                <a:cs typeface="Times New Roman" pitchFamily="18" charset="0"/>
              </a:rPr>
              <a:t>yapılması</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3.10.</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Okul taşımalı eğitim ve servis güvenlik tedbirinin </a:t>
            </a:r>
            <a:r>
              <a:rPr lang="tr-TR" sz="1200" dirty="0" smtClean="0">
                <a:latin typeface="Times New Roman" pitchFamily="18" charset="0"/>
                <a:cs typeface="Times New Roman" pitchFamily="18" charset="0"/>
              </a:rPr>
              <a:t>alınması</a:t>
            </a:r>
          </a:p>
          <a:p>
            <a:pPr marL="361950" lvl="0">
              <a:buFont typeface="Wingdings" pitchFamily="2" charset="2"/>
              <a:buChar char="Ø"/>
            </a:pPr>
            <a:r>
              <a:rPr lang="tr-TR" sz="1200" b="1" i="1" dirty="0" smtClean="0">
                <a:solidFill>
                  <a:schemeClr val="accent3">
                    <a:lumMod val="50000"/>
                  </a:schemeClr>
                </a:solidFill>
                <a:latin typeface="Times New Roman" pitchFamily="18" charset="0"/>
                <a:cs typeface="Times New Roman" pitchFamily="18" charset="0"/>
              </a:rPr>
              <a:t>Stratejik </a:t>
            </a:r>
            <a:r>
              <a:rPr lang="tr-TR" sz="1200" b="1" i="1" dirty="0">
                <a:solidFill>
                  <a:schemeClr val="accent3">
                    <a:lumMod val="50000"/>
                  </a:schemeClr>
                </a:solidFill>
                <a:latin typeface="Times New Roman" pitchFamily="18" charset="0"/>
                <a:cs typeface="Times New Roman" pitchFamily="18" charset="0"/>
              </a:rPr>
              <a:t>Hedef 3.11.</a:t>
            </a:r>
            <a:r>
              <a:rPr lang="tr-TR" sz="1200" dirty="0">
                <a:solidFill>
                  <a:schemeClr val="accent3">
                    <a:lumMod val="50000"/>
                  </a:schemeClr>
                </a:solidFill>
                <a:latin typeface="Times New Roman" pitchFamily="18" charset="0"/>
                <a:cs typeface="Times New Roman" pitchFamily="18" charset="0"/>
              </a:rPr>
              <a:t> </a:t>
            </a:r>
            <a:r>
              <a:rPr lang="tr-TR" sz="1200" dirty="0">
                <a:latin typeface="Times New Roman" pitchFamily="18" charset="0"/>
                <a:cs typeface="Times New Roman" pitchFamily="18" charset="0"/>
              </a:rPr>
              <a:t>Okulumuzda döner sermayenin kurulması</a:t>
            </a:r>
          </a:p>
        </p:txBody>
      </p:sp>
    </p:spTree>
    <p:extLst>
      <p:ext uri="{BB962C8B-B14F-4D97-AF65-F5344CB8AC3E}">
        <p14:creationId xmlns:p14="http://schemas.microsoft.com/office/powerpoint/2010/main" val="38224540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395536" y="2143125"/>
            <a:ext cx="8229600" cy="85725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SUNUMUMUZ SONA ERMİŞTİR</a:t>
            </a:r>
            <a:b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TEŞEKKÜRLER</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39</a:t>
            </a:fld>
            <a:endParaRPr lang="tr-T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2131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458023"/>
          </a:xfrm>
          <a:prstGeom prst="rect">
            <a:avLst/>
          </a:prstGeom>
          <a:noFill/>
          <a:extLst>
            <a:ext uri="{909E8E84-426E-40DD-AFC4-6F175D3DCCD1}">
              <a14:hiddenFill xmlns:a14="http://schemas.microsoft.com/office/drawing/2010/main">
                <a:solidFill>
                  <a:srgbClr val="FFFFFF"/>
                </a:solidFill>
              </a14:hiddenFill>
            </a:ext>
          </a:extLst>
        </p:spPr>
      </p:pic>
      <p:sp>
        <p:nvSpPr>
          <p:cNvPr id="6"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OKULUN GENEL ÖZELLİKLERİ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4</a:t>
            </a:fld>
            <a:endParaRPr lang="tr-TR"/>
          </a:p>
        </p:txBody>
      </p:sp>
      <p:graphicFrame>
        <p:nvGraphicFramePr>
          <p:cNvPr id="10" name="Tablo 9"/>
          <p:cNvGraphicFramePr>
            <a:graphicFrameLocks noGrp="1"/>
          </p:cNvGraphicFramePr>
          <p:nvPr>
            <p:extLst>
              <p:ext uri="{D42A27DB-BD31-4B8C-83A1-F6EECF244321}">
                <p14:modId xmlns:p14="http://schemas.microsoft.com/office/powerpoint/2010/main" val="3271734706"/>
              </p:ext>
            </p:extLst>
          </p:nvPr>
        </p:nvGraphicFramePr>
        <p:xfrm>
          <a:off x="611560" y="1203598"/>
          <a:ext cx="7848872" cy="3307867"/>
        </p:xfrm>
        <a:graphic>
          <a:graphicData uri="http://schemas.openxmlformats.org/drawingml/2006/table">
            <a:tbl>
              <a:tblPr firstRow="1" firstCol="1" lastRow="1" lastCol="1" bandRow="1" bandCol="1"/>
              <a:tblGrid>
                <a:gridCol w="1728192"/>
                <a:gridCol w="6120680"/>
              </a:tblGrid>
              <a:tr h="1744149">
                <a:tc>
                  <a:txBody>
                    <a:bodyPr/>
                    <a:lstStyle/>
                    <a:p>
                      <a:pPr marL="0" lvl="0" indent="0" algn="ctr">
                        <a:lnSpc>
                          <a:spcPct val="115000"/>
                        </a:lnSpc>
                        <a:spcBef>
                          <a:spcPts val="200"/>
                        </a:spcBef>
                        <a:spcAft>
                          <a:spcPts val="200"/>
                        </a:spcAft>
                        <a:buFont typeface="+mj-lt"/>
                        <a:buNone/>
                        <a:tabLst>
                          <a:tab pos="228600" algn="l"/>
                        </a:tabLst>
                      </a:pPr>
                      <a:r>
                        <a:rPr lang="tr-TR" sz="1000" b="1" dirty="0">
                          <a:effectLst/>
                          <a:latin typeface="Times New Roman"/>
                          <a:ea typeface="Times New Roman"/>
                          <a:cs typeface="Times New Roman"/>
                        </a:rPr>
                        <a:t>Tarihçesi</a:t>
                      </a:r>
                      <a:endParaRPr lang="tr-TR" sz="1000" dirty="0">
                        <a:effectLst/>
                        <a:latin typeface="Calibri"/>
                        <a:ea typeface="Times New Roman"/>
                        <a:cs typeface="Times New Roman"/>
                      </a:endParaRPr>
                    </a:p>
                  </a:txBody>
                  <a:tcPr marL="65810" marR="6581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just">
                        <a:lnSpc>
                          <a:spcPct val="115000"/>
                        </a:lnSpc>
                        <a:spcBef>
                          <a:spcPts val="200"/>
                        </a:spcBef>
                        <a:spcAft>
                          <a:spcPts val="200"/>
                        </a:spcAft>
                      </a:pPr>
                      <a:r>
                        <a:rPr lang="tr-TR" sz="1000" dirty="0">
                          <a:effectLst/>
                          <a:latin typeface="Times New Roman"/>
                          <a:ea typeface="Times New Roman"/>
                          <a:cs typeface="Times New Roman"/>
                        </a:rPr>
                        <a:t>Okulumuz Eren Holding tarafından yaptırılmış olup, 12 Eylül 2014 tarihinde kapatılan Çok Programlı Anadolu Lisesi öğrenci ve öğretmenleri ile toplamda 250 öğrenci ile 2014-2015 Eğitim Öğretim yılına başlamıştır. Ana bina, atölye ve pansiyon binası olmak üzere 3 bloktan oluşmaktadır.9 Adet aktif dalımızla bölgedeki sanayi ara eleman ihtiyacını karşılamakta önemli rol oynamaktadır. </a:t>
                      </a:r>
                      <a:endParaRPr lang="tr-TR" sz="1000" dirty="0">
                        <a:effectLst/>
                        <a:latin typeface="Calibri"/>
                        <a:ea typeface="Times New Roman"/>
                        <a:cs typeface="Times New Roman"/>
                      </a:endParaRPr>
                    </a:p>
                    <a:p>
                      <a:pPr algn="just">
                        <a:lnSpc>
                          <a:spcPct val="115000"/>
                        </a:lnSpc>
                        <a:spcBef>
                          <a:spcPts val="200"/>
                        </a:spcBef>
                        <a:spcAft>
                          <a:spcPts val="200"/>
                        </a:spcAft>
                      </a:pPr>
                      <a:r>
                        <a:rPr lang="tr-TR" sz="1000" dirty="0">
                          <a:effectLst/>
                          <a:latin typeface="Times New Roman"/>
                          <a:ea typeface="Times New Roman"/>
                          <a:cs typeface="Times New Roman"/>
                        </a:rPr>
                        <a:t>Türkiye’de bir ilk olarak Enerji Lisesi maksatlı açılan okulumuz, bölgenin enerji sektöründeki firmalarına alt yapı ve eleman sağlayacağı düşünüldüğünde önemi daha iyi anlaşılacaktır.</a:t>
                      </a:r>
                      <a:endParaRPr lang="tr-TR" sz="1000" dirty="0">
                        <a:effectLst/>
                        <a:latin typeface="Calibri"/>
                        <a:ea typeface="Times New Roman"/>
                        <a:cs typeface="Times New Roman"/>
                      </a:endParaRPr>
                    </a:p>
                    <a:p>
                      <a:pPr algn="just">
                        <a:lnSpc>
                          <a:spcPct val="115000"/>
                        </a:lnSpc>
                        <a:spcBef>
                          <a:spcPts val="200"/>
                        </a:spcBef>
                        <a:spcAft>
                          <a:spcPts val="200"/>
                        </a:spcAft>
                      </a:pPr>
                      <a:r>
                        <a:rPr lang="tr-TR" sz="1000" b="1" dirty="0">
                          <a:effectLst/>
                          <a:latin typeface="Times New Roman"/>
                          <a:ea typeface="Times New Roman"/>
                          <a:cs typeface="Times New Roman"/>
                        </a:rPr>
                        <a:t> </a:t>
                      </a:r>
                      <a:endParaRPr lang="tr-TR" sz="1000" dirty="0">
                        <a:effectLst/>
                        <a:latin typeface="Calibri"/>
                        <a:ea typeface="Times New Roman"/>
                        <a:cs typeface="Times New Roman"/>
                      </a:endParaRPr>
                    </a:p>
                  </a:txBody>
                  <a:tcPr marL="65810" marR="6581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r>
              <a:tr h="1108611">
                <a:tc>
                  <a:txBody>
                    <a:bodyPr/>
                    <a:lstStyle/>
                    <a:p>
                      <a:pPr marL="0" lvl="0" indent="0" algn="ctr">
                        <a:lnSpc>
                          <a:spcPct val="115000"/>
                        </a:lnSpc>
                        <a:spcBef>
                          <a:spcPts val="200"/>
                        </a:spcBef>
                        <a:spcAft>
                          <a:spcPts val="200"/>
                        </a:spcAft>
                        <a:buFont typeface="+mj-lt"/>
                        <a:buNone/>
                        <a:tabLst>
                          <a:tab pos="228600" algn="l"/>
                        </a:tabLst>
                      </a:pPr>
                      <a:r>
                        <a:rPr lang="tr-TR" sz="1000" b="1" dirty="0">
                          <a:effectLst/>
                          <a:latin typeface="Times New Roman"/>
                          <a:ea typeface="Times New Roman"/>
                          <a:cs typeface="Times New Roman"/>
                        </a:rPr>
                        <a:t>Misyonumuz</a:t>
                      </a:r>
                      <a:endParaRPr lang="tr-TR" sz="1000" dirty="0">
                        <a:effectLst/>
                        <a:latin typeface="Calibri"/>
                        <a:ea typeface="Times New Roman"/>
                        <a:cs typeface="Times New Roman"/>
                      </a:endParaRPr>
                    </a:p>
                  </a:txBody>
                  <a:tcPr marL="65810" marR="6581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BD4B4"/>
                    </a:solidFill>
                  </a:tcPr>
                </a:tc>
                <a:tc>
                  <a:txBody>
                    <a:bodyPr/>
                    <a:lstStyle/>
                    <a:p>
                      <a:pPr algn="just">
                        <a:lnSpc>
                          <a:spcPct val="115000"/>
                        </a:lnSpc>
                        <a:spcBef>
                          <a:spcPts val="1000"/>
                        </a:spcBef>
                        <a:spcAft>
                          <a:spcPts val="0"/>
                        </a:spcAft>
                      </a:pPr>
                      <a:r>
                        <a:rPr lang="tr-TR" sz="1000">
                          <a:effectLst/>
                          <a:latin typeface="Times New Roman"/>
                          <a:ea typeface="Times New Roman"/>
                          <a:cs typeface="Times New Roman"/>
                        </a:rPr>
                        <a:t>Bugünün ve geleceğin ihtiyaçlarının ışığında; milli ve manevi değerlere bağlı ve bu değerleri çağdaş düşüncelerle destekleyebilen ve sentezleyebilen, teknolojiyi en iyi şekilde kullanabilecek mesleki bilgi, beceriye sahip, emeğe saygı duyan, faziletli, kendine güvenen nitelikli insan gücünü oluşturacak fertler yetiştirmektir.</a:t>
                      </a:r>
                      <a:endParaRPr lang="tr-TR" sz="1000">
                        <a:effectLst/>
                        <a:latin typeface="Calibri"/>
                        <a:ea typeface="Times New Roman"/>
                        <a:cs typeface="Times New Roman"/>
                      </a:endParaRPr>
                    </a:p>
                    <a:p>
                      <a:pPr algn="just">
                        <a:lnSpc>
                          <a:spcPct val="115000"/>
                        </a:lnSpc>
                        <a:spcBef>
                          <a:spcPts val="1000"/>
                        </a:spcBef>
                        <a:spcAft>
                          <a:spcPts val="0"/>
                        </a:spcAft>
                      </a:pPr>
                      <a:r>
                        <a:rPr lang="tr-TR" sz="1000" b="1">
                          <a:effectLst/>
                          <a:latin typeface="Times New Roman"/>
                          <a:ea typeface="Times New Roman"/>
                          <a:cs typeface="Times New Roman"/>
                        </a:rPr>
                        <a:t> </a:t>
                      </a:r>
                      <a:endParaRPr lang="tr-TR" sz="1000">
                        <a:effectLst/>
                        <a:latin typeface="Calibri"/>
                        <a:ea typeface="Times New Roman"/>
                        <a:cs typeface="Times New Roman"/>
                      </a:endParaRPr>
                    </a:p>
                  </a:txBody>
                  <a:tcPr marL="65810" marR="6581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BD4B4"/>
                    </a:solidFill>
                  </a:tcPr>
                </a:tc>
              </a:tr>
              <a:tr h="455107">
                <a:tc>
                  <a:txBody>
                    <a:bodyPr/>
                    <a:lstStyle/>
                    <a:p>
                      <a:pPr marL="0" lvl="0" indent="0" algn="ctr">
                        <a:lnSpc>
                          <a:spcPct val="115000"/>
                        </a:lnSpc>
                        <a:spcBef>
                          <a:spcPts val="200"/>
                        </a:spcBef>
                        <a:spcAft>
                          <a:spcPts val="200"/>
                        </a:spcAft>
                        <a:buFont typeface="+mj-lt"/>
                        <a:buNone/>
                        <a:tabLst>
                          <a:tab pos="228600" algn="l"/>
                        </a:tabLst>
                      </a:pPr>
                      <a:r>
                        <a:rPr lang="tr-TR" sz="1000" b="1" dirty="0">
                          <a:effectLst/>
                          <a:latin typeface="Times New Roman"/>
                          <a:ea typeface="Times New Roman"/>
                          <a:cs typeface="Times New Roman"/>
                        </a:rPr>
                        <a:t>Vizyonumuz</a:t>
                      </a:r>
                      <a:endParaRPr lang="tr-TR" sz="1000" dirty="0">
                        <a:effectLst/>
                        <a:latin typeface="Calibri"/>
                        <a:ea typeface="Times New Roman"/>
                        <a:cs typeface="Times New Roman"/>
                      </a:endParaRPr>
                    </a:p>
                  </a:txBody>
                  <a:tcPr marL="65810" marR="6581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c>
                  <a:txBody>
                    <a:bodyPr/>
                    <a:lstStyle/>
                    <a:p>
                      <a:pPr>
                        <a:lnSpc>
                          <a:spcPct val="115000"/>
                        </a:lnSpc>
                        <a:spcBef>
                          <a:spcPts val="1000"/>
                        </a:spcBef>
                        <a:spcAft>
                          <a:spcPts val="0"/>
                        </a:spcAft>
                      </a:pPr>
                      <a:r>
                        <a:rPr lang="tr-TR" sz="1000" dirty="0">
                          <a:effectLst/>
                          <a:latin typeface="Times New Roman"/>
                          <a:ea typeface="Times New Roman"/>
                          <a:cs typeface="Times New Roman"/>
                        </a:rPr>
                        <a:t>Sosyal ve kültürel alanda örnek, mesleki ve teknik alanda öncü, çağdaş ve dinamik bir eğitim kurumu olmak </a:t>
                      </a:r>
                      <a:endParaRPr lang="tr-TR" sz="1000" dirty="0">
                        <a:effectLst/>
                        <a:latin typeface="Calibri"/>
                        <a:ea typeface="Times New Roman"/>
                        <a:cs typeface="Times New Roman"/>
                      </a:endParaRPr>
                    </a:p>
                  </a:txBody>
                  <a:tcPr marL="65810" marR="6581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tcPr>
                </a:tc>
              </a:tr>
            </a:tbl>
          </a:graphicData>
        </a:graphic>
      </p:graphicFrame>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68316"/>
            <a:ext cx="656369" cy="6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2798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458023"/>
          </a:xfrm>
          <a:prstGeom prst="rect">
            <a:avLst/>
          </a:prstGeom>
          <a:noFill/>
          <a:extLst>
            <a:ext uri="{909E8E84-426E-40DD-AFC4-6F175D3DCCD1}">
              <a14:hiddenFill xmlns:a14="http://schemas.microsoft.com/office/drawing/2010/main">
                <a:solidFill>
                  <a:srgbClr val="FFFFFF"/>
                </a:solidFill>
              </a14:hiddenFill>
            </a:ext>
          </a:extLst>
        </p:spPr>
      </p:pic>
      <p:sp>
        <p:nvSpPr>
          <p:cNvPr id="6"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OKULUN GENEL ÖZELLİKLERİ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5</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795271525"/>
              </p:ext>
            </p:extLst>
          </p:nvPr>
        </p:nvGraphicFramePr>
        <p:xfrm>
          <a:off x="467544" y="1820226"/>
          <a:ext cx="8136904" cy="2407707"/>
        </p:xfrm>
        <a:graphic>
          <a:graphicData uri="http://schemas.openxmlformats.org/drawingml/2006/table">
            <a:tbl>
              <a:tblPr firstRow="1" firstCol="1" lastRow="1" lastCol="1" bandRow="1" bandCol="1"/>
              <a:tblGrid>
                <a:gridCol w="2376264"/>
                <a:gridCol w="5760640"/>
              </a:tblGrid>
              <a:tr h="864110">
                <a:tc>
                  <a:txBody>
                    <a:bodyPr/>
                    <a:lstStyle/>
                    <a:p>
                      <a:pPr marL="0" lvl="0" indent="0">
                        <a:lnSpc>
                          <a:spcPct val="115000"/>
                        </a:lnSpc>
                        <a:spcBef>
                          <a:spcPts val="200"/>
                        </a:spcBef>
                        <a:spcAft>
                          <a:spcPts val="200"/>
                        </a:spcAft>
                        <a:buFont typeface="+mj-lt"/>
                        <a:buNone/>
                        <a:tabLst>
                          <a:tab pos="228600" algn="l"/>
                        </a:tabLst>
                      </a:pPr>
                      <a:r>
                        <a:rPr lang="tr-TR" sz="1000" b="1" dirty="0">
                          <a:effectLst/>
                          <a:latin typeface="Times New Roman"/>
                          <a:ea typeface="Times New Roman"/>
                          <a:cs typeface="Times New Roman"/>
                        </a:rPr>
                        <a:t>Isınma Şekli, Su, Kanalizasyon ve Elektrik Durumu:</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CD6BA"/>
                    </a:solidFill>
                  </a:tcPr>
                </a:tc>
                <a:tc>
                  <a:txBody>
                    <a:bodyPr/>
                    <a:lstStyle/>
                    <a:p>
                      <a:pPr algn="just">
                        <a:lnSpc>
                          <a:spcPct val="115000"/>
                        </a:lnSpc>
                        <a:spcBef>
                          <a:spcPts val="200"/>
                        </a:spcBef>
                        <a:spcAft>
                          <a:spcPts val="200"/>
                        </a:spcAft>
                      </a:pPr>
                      <a:r>
                        <a:rPr lang="tr-TR" sz="1000" dirty="0">
                          <a:effectLst/>
                          <a:latin typeface="Times New Roman"/>
                          <a:ea typeface="Times New Roman"/>
                          <a:cs typeface="Times New Roman"/>
                        </a:rPr>
                        <a:t>Okulumuz kaloriferli olup su ihtiyacımız şehir şebekesi ve su deposundan sağlanmaktadır. Kanalizasyon şehir şebekesine bağlı olmakla birlikte, aydınlatmamız elektrik enerjisi ile sağlanmaktadır.</a:t>
                      </a:r>
                      <a:endParaRPr lang="tr-TR" sz="1000" dirty="0">
                        <a:effectLst/>
                        <a:latin typeface="Calibri"/>
                        <a:ea typeface="Times New Roman"/>
                        <a:cs typeface="Times New Roman"/>
                      </a:endParaRPr>
                    </a:p>
                    <a:p>
                      <a:pPr algn="just">
                        <a:lnSpc>
                          <a:spcPct val="115000"/>
                        </a:lnSpc>
                        <a:spcBef>
                          <a:spcPts val="200"/>
                        </a:spcBef>
                        <a:spcAft>
                          <a:spcPts val="200"/>
                        </a:spcAft>
                      </a:pPr>
                      <a:r>
                        <a:rPr lang="tr-TR" sz="1000" b="1" dirty="0">
                          <a:effectLst/>
                          <a:latin typeface="Times New Roman"/>
                          <a:ea typeface="Times New Roman"/>
                          <a:cs typeface="Times New Roman"/>
                        </a:rPr>
                        <a:t> </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CD6BA"/>
                    </a:solidFill>
                  </a:tcPr>
                </a:tc>
              </a:tr>
              <a:tr h="787977">
                <a:tc>
                  <a:txBody>
                    <a:bodyPr/>
                    <a:lstStyle/>
                    <a:p>
                      <a:pPr marL="0" lvl="0" indent="0">
                        <a:lnSpc>
                          <a:spcPct val="115000"/>
                        </a:lnSpc>
                        <a:spcBef>
                          <a:spcPts val="200"/>
                        </a:spcBef>
                        <a:spcAft>
                          <a:spcPts val="200"/>
                        </a:spcAft>
                        <a:buFont typeface="+mj-lt"/>
                        <a:buNone/>
                        <a:tabLst>
                          <a:tab pos="228600" algn="l"/>
                        </a:tabLst>
                      </a:pPr>
                      <a:r>
                        <a:rPr lang="tr-TR" sz="1000" b="1" dirty="0">
                          <a:effectLst/>
                          <a:latin typeface="Times New Roman"/>
                          <a:ea typeface="Times New Roman"/>
                          <a:cs typeface="Times New Roman"/>
                        </a:rPr>
                        <a:t>Güvenlik ve Hijyen</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gn="just">
                        <a:lnSpc>
                          <a:spcPct val="115000"/>
                        </a:lnSpc>
                        <a:spcBef>
                          <a:spcPts val="200"/>
                        </a:spcBef>
                        <a:spcAft>
                          <a:spcPts val="200"/>
                        </a:spcAft>
                      </a:pPr>
                      <a:r>
                        <a:rPr lang="tr-TR" sz="1000" kern="1200" dirty="0" smtClean="0">
                          <a:solidFill>
                            <a:schemeClr val="tx1"/>
                          </a:solidFill>
                          <a:effectLst/>
                          <a:latin typeface="Times New Roman" pitchFamily="18" charset="0"/>
                          <a:ea typeface="+mn-ea"/>
                          <a:cs typeface="Times New Roman" pitchFamily="18" charset="0"/>
                        </a:rPr>
                        <a:t>Okulumuz kamera sistemi ile donatılmıştır. Okul girişinde </a:t>
                      </a:r>
                      <a:r>
                        <a:rPr lang="tr-TR" sz="1000" kern="1200" dirty="0" err="1" smtClean="0">
                          <a:solidFill>
                            <a:schemeClr val="tx1"/>
                          </a:solidFill>
                          <a:effectLst/>
                          <a:latin typeface="Times New Roman" pitchFamily="18" charset="0"/>
                          <a:ea typeface="+mn-ea"/>
                          <a:cs typeface="Times New Roman" pitchFamily="18" charset="0"/>
                        </a:rPr>
                        <a:t>İşkur’dan</a:t>
                      </a:r>
                      <a:r>
                        <a:rPr lang="tr-TR" sz="1000" kern="1200" dirty="0" smtClean="0">
                          <a:solidFill>
                            <a:schemeClr val="tx1"/>
                          </a:solidFill>
                          <a:effectLst/>
                          <a:latin typeface="Times New Roman" pitchFamily="18" charset="0"/>
                          <a:ea typeface="+mn-ea"/>
                          <a:cs typeface="Times New Roman" pitchFamily="18" charset="0"/>
                        </a:rPr>
                        <a:t> görevlendirilen güvenlik görevlimiz bulunmaktadır. Ana bina ve atölye binası </a:t>
                      </a:r>
                      <a:r>
                        <a:rPr lang="tr-TR" sz="1000" kern="1200" dirty="0" err="1" smtClean="0">
                          <a:solidFill>
                            <a:schemeClr val="tx1"/>
                          </a:solidFill>
                          <a:effectLst/>
                          <a:latin typeface="Times New Roman" pitchFamily="18" charset="0"/>
                          <a:ea typeface="+mn-ea"/>
                          <a:cs typeface="Times New Roman" pitchFamily="18" charset="0"/>
                        </a:rPr>
                        <a:t>İşkur’dan</a:t>
                      </a:r>
                      <a:r>
                        <a:rPr lang="tr-TR" sz="1000" kern="1200" dirty="0" smtClean="0">
                          <a:solidFill>
                            <a:schemeClr val="tx1"/>
                          </a:solidFill>
                          <a:effectLst/>
                          <a:latin typeface="Times New Roman" pitchFamily="18" charset="0"/>
                          <a:ea typeface="+mn-ea"/>
                          <a:cs typeface="Times New Roman" pitchFamily="18" charset="0"/>
                        </a:rPr>
                        <a:t> görevlendirilen çalışanlar tarafından temizlenmektedir. Pansiyon ise, hizmet alımı ile işe alınan çalışanlar tarafından düzenli olarak temizlenmektedir.</a:t>
                      </a:r>
                      <a:endParaRPr lang="tr-TR" sz="1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55620">
                <a:tc>
                  <a:txBody>
                    <a:bodyPr/>
                    <a:lstStyle/>
                    <a:p>
                      <a:pPr marL="0" lvl="0" indent="0">
                        <a:lnSpc>
                          <a:spcPct val="115000"/>
                        </a:lnSpc>
                        <a:spcBef>
                          <a:spcPts val="200"/>
                        </a:spcBef>
                        <a:spcAft>
                          <a:spcPts val="200"/>
                        </a:spcAft>
                        <a:buFont typeface="+mj-lt"/>
                        <a:buNone/>
                        <a:tabLst>
                          <a:tab pos="228600" algn="l"/>
                        </a:tabLst>
                      </a:pPr>
                      <a:r>
                        <a:rPr lang="tr-TR" sz="1000" b="1" dirty="0">
                          <a:effectLst/>
                          <a:latin typeface="Times New Roman"/>
                          <a:ea typeface="Times New Roman"/>
                          <a:cs typeface="Times New Roman"/>
                        </a:rPr>
                        <a:t>Yatılılık ve Bursluluk Durumu</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algn="just">
                        <a:lnSpc>
                          <a:spcPct val="115000"/>
                        </a:lnSpc>
                        <a:spcBef>
                          <a:spcPts val="200"/>
                        </a:spcBef>
                        <a:spcAft>
                          <a:spcPts val="200"/>
                        </a:spcAft>
                      </a:pPr>
                      <a:r>
                        <a:rPr lang="tr-TR" sz="1000" dirty="0">
                          <a:effectLst/>
                          <a:latin typeface="Times New Roman"/>
                          <a:ea typeface="Times New Roman"/>
                          <a:cs typeface="Times New Roman"/>
                        </a:rPr>
                        <a:t>Okulumuzda yatılı </a:t>
                      </a:r>
                      <a:r>
                        <a:rPr lang="tr-TR" sz="1000" dirty="0" smtClean="0">
                          <a:effectLst/>
                          <a:latin typeface="Times New Roman"/>
                          <a:ea typeface="Times New Roman"/>
                          <a:cs typeface="Times New Roman"/>
                        </a:rPr>
                        <a:t>47 erkek,</a:t>
                      </a:r>
                      <a:r>
                        <a:rPr lang="tr-TR" sz="1000" baseline="0" dirty="0" smtClean="0">
                          <a:effectLst/>
                          <a:latin typeface="Times New Roman"/>
                          <a:ea typeface="Times New Roman"/>
                          <a:cs typeface="Times New Roman"/>
                        </a:rPr>
                        <a:t> 8</a:t>
                      </a:r>
                      <a:r>
                        <a:rPr lang="tr-TR" sz="1000" dirty="0" smtClean="0">
                          <a:effectLst/>
                          <a:latin typeface="Times New Roman"/>
                          <a:ea typeface="Times New Roman"/>
                          <a:cs typeface="Times New Roman"/>
                        </a:rPr>
                        <a:t> </a:t>
                      </a:r>
                      <a:r>
                        <a:rPr lang="tr-TR" sz="1000" dirty="0">
                          <a:effectLst/>
                          <a:latin typeface="Times New Roman"/>
                          <a:ea typeface="Times New Roman"/>
                          <a:cs typeface="Times New Roman"/>
                        </a:rPr>
                        <a:t>kız olmak üzere </a:t>
                      </a:r>
                      <a:r>
                        <a:rPr lang="tr-TR" sz="1000" dirty="0" smtClean="0">
                          <a:effectLst/>
                          <a:latin typeface="Times New Roman"/>
                          <a:ea typeface="Times New Roman"/>
                          <a:cs typeface="Times New Roman"/>
                        </a:rPr>
                        <a:t>55 </a:t>
                      </a:r>
                      <a:r>
                        <a:rPr lang="tr-TR" sz="1000" dirty="0">
                          <a:effectLst/>
                          <a:latin typeface="Times New Roman"/>
                          <a:ea typeface="Times New Roman"/>
                          <a:cs typeface="Times New Roman"/>
                        </a:rPr>
                        <a:t>öğrencimiz bulunmaktadır. Devlet bursu alan öğrencimiz yoktur. Fakat her yıl Eren Holding tarafından sınıf tekrarı yapmamış kız öğrencilere burs verilmektedir.</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r>
            </a:tbl>
          </a:graphicData>
        </a:graphic>
      </p:graphicFrame>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68316"/>
            <a:ext cx="656369" cy="6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86256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458023"/>
          </a:xfrm>
          <a:prstGeom prst="rect">
            <a:avLst/>
          </a:prstGeom>
          <a:noFill/>
          <a:extLst>
            <a:ext uri="{909E8E84-426E-40DD-AFC4-6F175D3DCCD1}">
              <a14:hiddenFill xmlns:a14="http://schemas.microsoft.com/office/drawing/2010/main">
                <a:solidFill>
                  <a:srgbClr val="FFFFFF"/>
                </a:solidFill>
              </a14:hiddenFill>
            </a:ext>
          </a:extLst>
        </p:spPr>
      </p:pic>
      <p:sp>
        <p:nvSpPr>
          <p:cNvPr id="6"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OKULUN FİZİKİ DURUMU</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6</a:t>
            </a:fld>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22041380"/>
              </p:ext>
            </p:extLst>
          </p:nvPr>
        </p:nvGraphicFramePr>
        <p:xfrm>
          <a:off x="1060352" y="1419622"/>
          <a:ext cx="7023298" cy="2929607"/>
        </p:xfrm>
        <a:graphic>
          <a:graphicData uri="http://schemas.openxmlformats.org/drawingml/2006/table">
            <a:tbl>
              <a:tblPr firstRow="1" firstCol="1" lastRow="1" lastCol="1" bandRow="1" bandCol="1"/>
              <a:tblGrid>
                <a:gridCol w="2244981"/>
                <a:gridCol w="4778317"/>
              </a:tblGrid>
              <a:tr h="516683">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Bina ve Arsa Bilgileri </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CD6BA"/>
                    </a:solidFill>
                  </a:tcPr>
                </a:tc>
                <a:tc>
                  <a:txBody>
                    <a:bodyPr/>
                    <a:lstStyle/>
                    <a:p>
                      <a:pPr algn="just">
                        <a:lnSpc>
                          <a:spcPct val="115000"/>
                        </a:lnSpc>
                        <a:spcBef>
                          <a:spcPts val="1000"/>
                        </a:spcBef>
                        <a:spcAft>
                          <a:spcPts val="0"/>
                        </a:spcAft>
                      </a:pPr>
                      <a:r>
                        <a:rPr lang="tr-TR" sz="1000">
                          <a:effectLst/>
                          <a:latin typeface="Times New Roman"/>
                          <a:ea typeface="Times New Roman"/>
                          <a:cs typeface="Times New Roman"/>
                        </a:rPr>
                        <a:t>Ana bina alanı 1500 m</a:t>
                      </a:r>
                      <a:r>
                        <a:rPr lang="tr-TR" sz="1000" baseline="30000">
                          <a:effectLst/>
                          <a:latin typeface="Times New Roman"/>
                          <a:ea typeface="Times New Roman"/>
                          <a:cs typeface="Times New Roman"/>
                        </a:rPr>
                        <a:t>2</a:t>
                      </a:r>
                      <a:r>
                        <a:rPr lang="tr-TR" sz="1000">
                          <a:effectLst/>
                          <a:latin typeface="Times New Roman"/>
                          <a:ea typeface="Times New Roman"/>
                          <a:cs typeface="Times New Roman"/>
                        </a:rPr>
                        <a:t>, Bahçe alanı 8070 m</a:t>
                      </a:r>
                      <a:r>
                        <a:rPr lang="tr-TR" sz="1000" baseline="30000">
                          <a:effectLst/>
                          <a:latin typeface="Times New Roman"/>
                          <a:ea typeface="Times New Roman"/>
                          <a:cs typeface="Times New Roman"/>
                        </a:rPr>
                        <a:t>2 </a:t>
                      </a:r>
                      <a:r>
                        <a:rPr lang="tr-TR" sz="1000">
                          <a:effectLst/>
                          <a:latin typeface="Times New Roman"/>
                          <a:ea typeface="Times New Roman"/>
                          <a:cs typeface="Times New Roman"/>
                        </a:rPr>
                        <a:t>olmak üzere toplam 10.750 m</a:t>
                      </a:r>
                      <a:r>
                        <a:rPr lang="tr-TR" sz="1000" baseline="30000">
                          <a:effectLst/>
                          <a:latin typeface="Times New Roman"/>
                          <a:ea typeface="Times New Roman"/>
                          <a:cs typeface="Times New Roman"/>
                        </a:rPr>
                        <a:t>2</a:t>
                      </a:r>
                      <a:r>
                        <a:rPr lang="tr-TR" sz="1000">
                          <a:effectLst/>
                          <a:latin typeface="Times New Roman"/>
                          <a:ea typeface="Times New Roman"/>
                          <a:cs typeface="Times New Roman"/>
                        </a:rPr>
                        <a:t>lik bir alana sahiptir.</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BD4B4"/>
                    </a:solidFill>
                  </a:tcPr>
                </a:tc>
              </a:tr>
              <a:tr h="441266">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İdari Oda Sayısı</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marL="67310" algn="just">
                        <a:lnSpc>
                          <a:spcPts val="1540"/>
                        </a:lnSpc>
                        <a:spcBef>
                          <a:spcPts val="1000"/>
                        </a:spcBef>
                        <a:spcAft>
                          <a:spcPts val="0"/>
                        </a:spcAft>
                      </a:pPr>
                      <a:r>
                        <a:rPr lang="tr-TR" sz="1000">
                          <a:effectLst/>
                          <a:latin typeface="Times New Roman"/>
                          <a:ea typeface="Times New Roman"/>
                          <a:cs typeface="Times New Roman"/>
                        </a:rPr>
                        <a:t>5 adet ana binada, 1 adet pansiyonda toplam 6 adet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344990">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Derslik Sayısı </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BD4B4"/>
                    </a:solidFill>
                  </a:tcPr>
                </a:tc>
                <a:tc>
                  <a:txBody>
                    <a:bodyPr/>
                    <a:lstStyle/>
                    <a:p>
                      <a:pPr marL="67310" algn="just">
                        <a:lnSpc>
                          <a:spcPts val="1540"/>
                        </a:lnSpc>
                        <a:spcBef>
                          <a:spcPts val="1000"/>
                        </a:spcBef>
                        <a:spcAft>
                          <a:spcPts val="0"/>
                        </a:spcAft>
                      </a:pPr>
                      <a:r>
                        <a:rPr lang="tr-TR" sz="1000" dirty="0" smtClean="0">
                          <a:effectLst/>
                          <a:latin typeface="Times New Roman"/>
                          <a:ea typeface="Times New Roman"/>
                          <a:cs typeface="Times New Roman"/>
                        </a:rPr>
                        <a:t>16</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BD4B4"/>
                    </a:solidFill>
                  </a:tcPr>
                </a:tc>
              </a:tr>
              <a:tr h="442068">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Laboratuvarlar</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marL="67310" algn="just">
                        <a:lnSpc>
                          <a:spcPct val="100000"/>
                        </a:lnSpc>
                        <a:spcBef>
                          <a:spcPts val="1000"/>
                        </a:spcBef>
                        <a:spcAft>
                          <a:spcPts val="0"/>
                        </a:spcAft>
                      </a:pPr>
                      <a:r>
                        <a:rPr lang="tr-TR" sz="1000" dirty="0" smtClean="0">
                          <a:effectLst/>
                          <a:latin typeface="Times New Roman"/>
                          <a:ea typeface="Times New Roman"/>
                          <a:cs typeface="Times New Roman"/>
                        </a:rPr>
                        <a:t>Kimya </a:t>
                      </a:r>
                      <a:r>
                        <a:rPr lang="tr-TR" sz="1000" dirty="0">
                          <a:effectLst/>
                          <a:latin typeface="Times New Roman"/>
                          <a:ea typeface="Times New Roman"/>
                          <a:cs typeface="Times New Roman"/>
                        </a:rPr>
                        <a:t>Laboratuvarı </a:t>
                      </a:r>
                      <a:r>
                        <a:rPr lang="tr-TR" sz="1000" dirty="0" smtClean="0">
                          <a:effectLst/>
                          <a:latin typeface="Times New Roman"/>
                          <a:ea typeface="Times New Roman"/>
                          <a:cs typeface="Times New Roman"/>
                        </a:rPr>
                        <a:t>(2 adet)</a:t>
                      </a:r>
                    </a:p>
                    <a:p>
                      <a:pPr marL="67310" algn="just">
                        <a:lnSpc>
                          <a:spcPct val="100000"/>
                        </a:lnSpc>
                        <a:spcBef>
                          <a:spcPts val="1000"/>
                        </a:spcBef>
                        <a:spcAft>
                          <a:spcPts val="0"/>
                        </a:spcAft>
                      </a:pPr>
                      <a:r>
                        <a:rPr lang="tr-TR" sz="1000" dirty="0" err="1" smtClean="0">
                          <a:effectLst/>
                          <a:latin typeface="Times New Roman"/>
                          <a:ea typeface="Times New Roman"/>
                          <a:cs typeface="Times New Roman"/>
                        </a:rPr>
                        <a:t>Stem</a:t>
                      </a:r>
                      <a:r>
                        <a:rPr lang="tr-TR" sz="1000" dirty="0" smtClean="0">
                          <a:effectLst/>
                          <a:latin typeface="Times New Roman"/>
                          <a:ea typeface="Times New Roman"/>
                          <a:cs typeface="Times New Roman"/>
                        </a:rPr>
                        <a:t> Laboratuvarı</a:t>
                      </a:r>
                      <a:r>
                        <a:rPr lang="tr-TR" sz="1000" baseline="0" dirty="0" smtClean="0">
                          <a:effectLst/>
                          <a:latin typeface="Times New Roman"/>
                          <a:ea typeface="Times New Roman"/>
                          <a:cs typeface="Times New Roman"/>
                        </a:rPr>
                        <a:t> (1 Adet)</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r>
              <a:tr h="1184600">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İşlik ve Atölyeler</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c>
                  <a:txBody>
                    <a:bodyPr/>
                    <a:lstStyle/>
                    <a:p>
                      <a:pPr marL="342900" lvl="0" indent="-342900" algn="just">
                        <a:lnSpc>
                          <a:spcPts val="1540"/>
                        </a:lnSpc>
                        <a:spcAft>
                          <a:spcPts val="0"/>
                        </a:spcAft>
                        <a:buFont typeface="+mj-lt"/>
                        <a:buAutoNum type="arabicPeriod"/>
                      </a:pPr>
                      <a:r>
                        <a:rPr lang="tr-TR" sz="1000" dirty="0">
                          <a:effectLst/>
                          <a:latin typeface="Times New Roman"/>
                          <a:ea typeface="Times New Roman"/>
                          <a:cs typeface="Times New Roman"/>
                        </a:rPr>
                        <a:t>Bilişim Teknolojileri Atölyesi (2 </a:t>
                      </a:r>
                      <a:r>
                        <a:rPr lang="tr-TR" sz="1000" dirty="0" err="1">
                          <a:effectLst/>
                          <a:latin typeface="Times New Roman"/>
                          <a:ea typeface="Times New Roman"/>
                          <a:cs typeface="Times New Roman"/>
                        </a:rPr>
                        <a:t>Lab</a:t>
                      </a:r>
                      <a:r>
                        <a:rPr lang="tr-TR" sz="1000" dirty="0">
                          <a:effectLst/>
                          <a:latin typeface="Times New Roman"/>
                          <a:ea typeface="Times New Roman"/>
                          <a:cs typeface="Times New Roman"/>
                        </a:rPr>
                        <a:t>. )</a:t>
                      </a:r>
                      <a:endParaRPr lang="tr-TR" sz="1000" dirty="0">
                        <a:effectLst/>
                        <a:latin typeface="Calibri"/>
                        <a:ea typeface="Times New Roman"/>
                        <a:cs typeface="Times New Roman"/>
                      </a:endParaRPr>
                    </a:p>
                    <a:p>
                      <a:pPr marL="342900" lvl="0" indent="-342900" algn="just">
                        <a:lnSpc>
                          <a:spcPts val="1540"/>
                        </a:lnSpc>
                        <a:spcAft>
                          <a:spcPts val="0"/>
                        </a:spcAft>
                        <a:buFont typeface="+mj-lt"/>
                        <a:buAutoNum type="arabicPeriod"/>
                      </a:pPr>
                      <a:r>
                        <a:rPr lang="tr-TR" sz="1000" dirty="0">
                          <a:effectLst/>
                          <a:latin typeface="Times New Roman"/>
                          <a:ea typeface="Times New Roman"/>
                          <a:cs typeface="Times New Roman"/>
                        </a:rPr>
                        <a:t>Elektrik-Elektronik Teknolojisi Atölyesi (6 </a:t>
                      </a:r>
                      <a:r>
                        <a:rPr lang="tr-TR" sz="1000" dirty="0" err="1">
                          <a:effectLst/>
                          <a:latin typeface="Times New Roman"/>
                          <a:ea typeface="Times New Roman"/>
                          <a:cs typeface="Times New Roman"/>
                        </a:rPr>
                        <a:t>Lab</a:t>
                      </a:r>
                      <a:r>
                        <a:rPr lang="tr-TR" sz="1000" dirty="0">
                          <a:effectLst/>
                          <a:latin typeface="Times New Roman"/>
                          <a:ea typeface="Times New Roman"/>
                          <a:cs typeface="Times New Roman"/>
                        </a:rPr>
                        <a:t>.)</a:t>
                      </a:r>
                      <a:endParaRPr lang="tr-TR" sz="1000" dirty="0">
                        <a:effectLst/>
                        <a:latin typeface="Calibri"/>
                        <a:ea typeface="Times New Roman"/>
                        <a:cs typeface="Times New Roman"/>
                      </a:endParaRPr>
                    </a:p>
                    <a:p>
                      <a:pPr marL="342900" lvl="0" indent="-342900" algn="just">
                        <a:lnSpc>
                          <a:spcPts val="1540"/>
                        </a:lnSpc>
                        <a:spcAft>
                          <a:spcPts val="0"/>
                        </a:spcAft>
                        <a:buFont typeface="+mj-lt"/>
                        <a:buAutoNum type="arabicPeriod"/>
                      </a:pPr>
                      <a:r>
                        <a:rPr lang="tr-TR" sz="1000" dirty="0">
                          <a:effectLst/>
                          <a:latin typeface="Times New Roman"/>
                          <a:ea typeface="Times New Roman"/>
                          <a:cs typeface="Times New Roman"/>
                        </a:rPr>
                        <a:t>Endüstriyel Otomasyon Teknolojileri Atölyesi (2 </a:t>
                      </a:r>
                      <a:r>
                        <a:rPr lang="tr-TR" sz="1000" dirty="0" err="1">
                          <a:effectLst/>
                          <a:latin typeface="Times New Roman"/>
                          <a:ea typeface="Times New Roman"/>
                          <a:cs typeface="Times New Roman"/>
                        </a:rPr>
                        <a:t>Lab</a:t>
                      </a:r>
                      <a:r>
                        <a:rPr lang="tr-TR" sz="1000" dirty="0">
                          <a:effectLst/>
                          <a:latin typeface="Times New Roman"/>
                          <a:ea typeface="Times New Roman"/>
                          <a:cs typeface="Times New Roman"/>
                        </a:rPr>
                        <a:t>. )</a:t>
                      </a:r>
                      <a:endParaRPr lang="tr-TR" sz="1000" dirty="0">
                        <a:effectLst/>
                        <a:latin typeface="Calibri"/>
                        <a:ea typeface="Times New Roman"/>
                        <a:cs typeface="Times New Roman"/>
                      </a:endParaRPr>
                    </a:p>
                    <a:p>
                      <a:pPr marL="342900" lvl="0" indent="-342900" algn="just">
                        <a:lnSpc>
                          <a:spcPts val="1540"/>
                        </a:lnSpc>
                        <a:spcAft>
                          <a:spcPts val="0"/>
                        </a:spcAft>
                        <a:buFont typeface="+mj-lt"/>
                        <a:buAutoNum type="arabicPeriod"/>
                      </a:pPr>
                      <a:r>
                        <a:rPr lang="tr-TR" sz="1000" dirty="0">
                          <a:effectLst/>
                          <a:latin typeface="Times New Roman"/>
                          <a:ea typeface="Times New Roman"/>
                          <a:cs typeface="Times New Roman"/>
                        </a:rPr>
                        <a:t>Muhasebe ve Finansman Alanı Atölyesi (2 </a:t>
                      </a:r>
                      <a:r>
                        <a:rPr lang="tr-TR" sz="1000" dirty="0" err="1">
                          <a:effectLst/>
                          <a:latin typeface="Times New Roman"/>
                          <a:ea typeface="Times New Roman"/>
                          <a:cs typeface="Times New Roman"/>
                        </a:rPr>
                        <a:t>Lab</a:t>
                      </a:r>
                      <a:r>
                        <a:rPr lang="tr-TR" sz="1000" dirty="0">
                          <a:effectLst/>
                          <a:latin typeface="Times New Roman"/>
                          <a:ea typeface="Times New Roman"/>
                          <a:cs typeface="Times New Roman"/>
                        </a:rPr>
                        <a:t>. </a:t>
                      </a:r>
                      <a:r>
                        <a:rPr lang="tr-TR" sz="1000" dirty="0" smtClean="0">
                          <a:effectLst/>
                          <a:latin typeface="Times New Roman"/>
                          <a:ea typeface="Times New Roman"/>
                          <a:cs typeface="Times New Roman"/>
                        </a:rPr>
                        <a:t>)</a:t>
                      </a:r>
                    </a:p>
                    <a:p>
                      <a:pPr marL="342900" lvl="0" indent="-342900" algn="just">
                        <a:lnSpc>
                          <a:spcPts val="1540"/>
                        </a:lnSpc>
                        <a:spcAft>
                          <a:spcPts val="0"/>
                        </a:spcAft>
                        <a:buFont typeface="+mj-lt"/>
                        <a:buAutoNum type="arabicPeriod"/>
                      </a:pPr>
                      <a:r>
                        <a:rPr lang="tr-TR" sz="1000" dirty="0" smtClean="0">
                          <a:effectLst/>
                          <a:latin typeface="Times New Roman"/>
                          <a:ea typeface="Times New Roman"/>
                          <a:cs typeface="Times New Roman"/>
                        </a:rPr>
                        <a:t>Resim Sınıfı (1 Adet)</a:t>
                      </a:r>
                      <a:endParaRPr lang="tr-TR" sz="1000" dirty="0">
                        <a:effectLst/>
                        <a:latin typeface="Calibri"/>
                        <a:ea typeface="Times New Roman"/>
                        <a:cs typeface="Times New Roman"/>
                      </a:endParaRPr>
                    </a:p>
                    <a:p>
                      <a:pPr marL="295910" algn="just">
                        <a:lnSpc>
                          <a:spcPts val="1540"/>
                        </a:lnSpc>
                        <a:spcAft>
                          <a:spcPts val="0"/>
                        </a:spcAft>
                      </a:pPr>
                      <a:r>
                        <a:rPr lang="tr-TR" sz="1000" dirty="0">
                          <a:effectLst/>
                          <a:latin typeface="Times New Roman"/>
                          <a:ea typeface="Times New Roman"/>
                          <a:cs typeface="Times New Roman"/>
                        </a:rPr>
                        <a:t> </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r>
            </a:tbl>
          </a:graphicData>
        </a:graphic>
      </p:graphicFrame>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68316"/>
            <a:ext cx="656369" cy="6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31428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458023"/>
          </a:xfrm>
          <a:prstGeom prst="rect">
            <a:avLst/>
          </a:prstGeom>
          <a:noFill/>
          <a:extLst>
            <a:ext uri="{909E8E84-426E-40DD-AFC4-6F175D3DCCD1}">
              <a14:hiddenFill xmlns:a14="http://schemas.microsoft.com/office/drawing/2010/main">
                <a:solidFill>
                  <a:srgbClr val="FFFFFF"/>
                </a:solidFill>
              </a14:hiddenFill>
            </a:ext>
          </a:extLst>
        </p:spPr>
      </p:pic>
      <p:sp>
        <p:nvSpPr>
          <p:cNvPr id="6"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OKULUN FİZİKİ DURUMU</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7</a:t>
            </a:fld>
            <a:endParaRPr lang="tr-T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6351" y="4371950"/>
            <a:ext cx="913130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165764297"/>
              </p:ext>
            </p:extLst>
          </p:nvPr>
        </p:nvGraphicFramePr>
        <p:xfrm>
          <a:off x="488976" y="1264086"/>
          <a:ext cx="8166050" cy="4052540"/>
        </p:xfrm>
        <a:graphic>
          <a:graphicData uri="http://schemas.openxmlformats.org/drawingml/2006/table">
            <a:tbl>
              <a:tblPr firstRow="1" firstCol="1" lastRow="1" lastCol="1" bandRow="1" bandCol="1"/>
              <a:tblGrid>
                <a:gridCol w="2610258"/>
                <a:gridCol w="5555792"/>
              </a:tblGrid>
              <a:tr h="622373">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Sportif Faaliyet Alanları</a:t>
                      </a:r>
                      <a:endParaRPr lang="tr-TR" sz="1000" dirty="0">
                        <a:effectLst/>
                        <a:latin typeface="Calibri"/>
                        <a:ea typeface="Times New Roman"/>
                        <a:cs typeface="Times New Roman"/>
                      </a:endParaRPr>
                    </a:p>
                  </a:txBody>
                  <a:tcPr marL="35599" marR="3559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marL="67310" algn="just">
                        <a:lnSpc>
                          <a:spcPct val="100000"/>
                        </a:lnSpc>
                        <a:spcBef>
                          <a:spcPts val="0"/>
                        </a:spcBef>
                        <a:spcAft>
                          <a:spcPts val="0"/>
                        </a:spcAft>
                      </a:pPr>
                      <a:r>
                        <a:rPr lang="tr-TR" sz="1000" dirty="0">
                          <a:effectLst/>
                          <a:latin typeface="Times New Roman"/>
                          <a:ea typeface="Times New Roman"/>
                          <a:cs typeface="Times New Roman"/>
                        </a:rPr>
                        <a:t>1 Adet Spor Salonu</a:t>
                      </a:r>
                      <a:endParaRPr lang="tr-TR" sz="1000" dirty="0">
                        <a:effectLst/>
                        <a:latin typeface="Calibri"/>
                        <a:ea typeface="Times New Roman"/>
                        <a:cs typeface="Times New Roman"/>
                      </a:endParaRPr>
                    </a:p>
                    <a:p>
                      <a:pPr marL="67310" algn="just">
                        <a:lnSpc>
                          <a:spcPct val="100000"/>
                        </a:lnSpc>
                        <a:spcBef>
                          <a:spcPts val="0"/>
                        </a:spcBef>
                        <a:spcAft>
                          <a:spcPts val="0"/>
                        </a:spcAft>
                      </a:pPr>
                      <a:r>
                        <a:rPr lang="tr-TR" sz="1000" dirty="0">
                          <a:effectLst/>
                          <a:latin typeface="Times New Roman"/>
                          <a:ea typeface="Times New Roman"/>
                          <a:cs typeface="Times New Roman"/>
                        </a:rPr>
                        <a:t>1 Adet Basketbol Sahası</a:t>
                      </a:r>
                      <a:endParaRPr lang="tr-TR" sz="1000" dirty="0">
                        <a:effectLst/>
                        <a:latin typeface="Calibri"/>
                        <a:ea typeface="Times New Roman"/>
                        <a:cs typeface="Times New Roman"/>
                      </a:endParaRPr>
                    </a:p>
                    <a:p>
                      <a:pPr marL="67310" algn="just">
                        <a:lnSpc>
                          <a:spcPct val="100000"/>
                        </a:lnSpc>
                        <a:spcBef>
                          <a:spcPts val="0"/>
                        </a:spcBef>
                        <a:spcAft>
                          <a:spcPts val="0"/>
                        </a:spcAft>
                      </a:pPr>
                      <a:r>
                        <a:rPr lang="tr-TR" sz="1000" dirty="0">
                          <a:effectLst/>
                          <a:latin typeface="Times New Roman"/>
                          <a:ea typeface="Times New Roman"/>
                          <a:cs typeface="Times New Roman"/>
                        </a:rPr>
                        <a:t>1 Adet Voleybol </a:t>
                      </a:r>
                      <a:r>
                        <a:rPr lang="tr-TR" sz="1000" dirty="0" smtClean="0">
                          <a:effectLst/>
                          <a:latin typeface="Times New Roman"/>
                          <a:ea typeface="Times New Roman"/>
                          <a:cs typeface="Times New Roman"/>
                        </a:rPr>
                        <a:t>Sahası</a:t>
                      </a:r>
                      <a:r>
                        <a:rPr lang="tr-TR" sz="1000" dirty="0">
                          <a:effectLst/>
                          <a:latin typeface="Times New Roman"/>
                          <a:ea typeface="Times New Roman"/>
                          <a:cs typeface="Times New Roman"/>
                        </a:rPr>
                        <a:t> </a:t>
                      </a:r>
                      <a:endParaRPr lang="tr-TR" sz="1000" dirty="0">
                        <a:effectLst/>
                        <a:latin typeface="Calibri"/>
                        <a:ea typeface="Times New Roman"/>
                        <a:cs typeface="Times New Roman"/>
                      </a:endParaRPr>
                    </a:p>
                  </a:txBody>
                  <a:tcPr marL="35599" marR="35599"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r>
              <a:tr h="183844">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Özel Eğitim Sınıfı</a:t>
                      </a:r>
                      <a:endParaRPr lang="tr-TR" sz="1000" dirty="0">
                        <a:effectLst/>
                        <a:latin typeface="Calibri"/>
                        <a:ea typeface="Times New Roman"/>
                        <a:cs typeface="Times New Roman"/>
                      </a:endParaRPr>
                    </a:p>
                  </a:txBody>
                  <a:tcPr marL="35599" marR="3559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CD6BA"/>
                    </a:solidFill>
                  </a:tcPr>
                </a:tc>
                <a:tc>
                  <a:txBody>
                    <a:bodyPr/>
                    <a:lstStyle/>
                    <a:p>
                      <a:pPr algn="just">
                        <a:lnSpc>
                          <a:spcPct val="115000"/>
                        </a:lnSpc>
                        <a:spcBef>
                          <a:spcPts val="1000"/>
                        </a:spcBef>
                        <a:spcAft>
                          <a:spcPts val="0"/>
                        </a:spcAft>
                      </a:pPr>
                      <a:r>
                        <a:rPr lang="tr-TR" sz="1000">
                          <a:effectLst/>
                          <a:latin typeface="Times New Roman"/>
                          <a:ea typeface="Times New Roman"/>
                          <a:cs typeface="Times New Roman"/>
                        </a:rPr>
                        <a:t>Yok</a:t>
                      </a:r>
                      <a:endParaRPr lang="tr-TR" sz="1000">
                        <a:effectLst/>
                        <a:latin typeface="Calibri"/>
                        <a:ea typeface="Times New Roman"/>
                        <a:cs typeface="Times New Roman"/>
                      </a:endParaRPr>
                    </a:p>
                  </a:txBody>
                  <a:tcPr marL="35599" marR="35599"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CD6BA"/>
                    </a:solidFill>
                  </a:tcPr>
                </a:tc>
              </a:tr>
              <a:tr h="183844">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Kütüphane</a:t>
                      </a:r>
                      <a:endParaRPr lang="tr-TR" sz="1000" dirty="0">
                        <a:effectLst/>
                        <a:latin typeface="Calibri"/>
                        <a:ea typeface="Times New Roman"/>
                        <a:cs typeface="Times New Roman"/>
                      </a:endParaRPr>
                    </a:p>
                  </a:txBody>
                  <a:tcPr marL="35599" marR="3559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pPr algn="just">
                        <a:lnSpc>
                          <a:spcPct val="115000"/>
                        </a:lnSpc>
                        <a:spcBef>
                          <a:spcPts val="1000"/>
                        </a:spcBef>
                        <a:spcAft>
                          <a:spcPts val="0"/>
                        </a:spcAft>
                      </a:pPr>
                      <a:r>
                        <a:rPr lang="tr-TR" sz="1000" dirty="0" smtClean="0">
                          <a:effectLst/>
                          <a:latin typeface="Times New Roman"/>
                          <a:ea typeface="Times New Roman"/>
                          <a:cs typeface="Times New Roman"/>
                        </a:rPr>
                        <a:t>Var</a:t>
                      </a:r>
                      <a:endParaRPr lang="tr-TR" sz="1000" dirty="0">
                        <a:effectLst/>
                        <a:latin typeface="Calibri"/>
                        <a:ea typeface="Times New Roman"/>
                        <a:cs typeface="Times New Roman"/>
                      </a:endParaRPr>
                    </a:p>
                  </a:txBody>
                  <a:tcPr marL="35599" marR="35599"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r>
              <a:tr h="186366">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Rehberlik Servisi</a:t>
                      </a:r>
                      <a:endParaRPr lang="tr-TR" sz="1000" dirty="0">
                        <a:effectLst/>
                        <a:latin typeface="Calibri"/>
                        <a:ea typeface="Times New Roman"/>
                        <a:cs typeface="Times New Roman"/>
                      </a:endParaRPr>
                    </a:p>
                  </a:txBody>
                  <a:tcPr marL="35599" marR="3559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BD4B4"/>
                    </a:solidFill>
                  </a:tcPr>
                </a:tc>
                <a:tc>
                  <a:txBody>
                    <a:bodyPr/>
                    <a:lstStyle/>
                    <a:p>
                      <a:pPr algn="just">
                        <a:lnSpc>
                          <a:spcPct val="115000"/>
                        </a:lnSpc>
                        <a:spcBef>
                          <a:spcPts val="1000"/>
                        </a:spcBef>
                        <a:spcAft>
                          <a:spcPts val="0"/>
                        </a:spcAft>
                      </a:pPr>
                      <a:r>
                        <a:rPr lang="tr-TR" sz="1000">
                          <a:effectLst/>
                          <a:latin typeface="Times New Roman"/>
                          <a:ea typeface="Times New Roman"/>
                          <a:cs typeface="Times New Roman"/>
                        </a:rPr>
                        <a:t>Var</a:t>
                      </a:r>
                      <a:endParaRPr lang="tr-TR" sz="1000">
                        <a:effectLst/>
                        <a:latin typeface="Calibri"/>
                        <a:ea typeface="Times New Roman"/>
                        <a:cs typeface="Times New Roman"/>
                      </a:endParaRPr>
                    </a:p>
                  </a:txBody>
                  <a:tcPr marL="35599" marR="35599"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BD4B4"/>
                    </a:solidFill>
                  </a:tcPr>
                </a:tc>
              </a:tr>
              <a:tr h="1758513">
                <a:tc>
                  <a:txBody>
                    <a:bodyPr/>
                    <a:lstStyle/>
                    <a:p>
                      <a:pPr marL="0" lvl="0" indent="0">
                        <a:lnSpc>
                          <a:spcPct val="115000"/>
                        </a:lnSpc>
                        <a:spcBef>
                          <a:spcPts val="200"/>
                        </a:spcBef>
                        <a:spcAft>
                          <a:spcPts val="200"/>
                        </a:spcAft>
                        <a:buFont typeface="+mj-lt"/>
                        <a:buNone/>
                      </a:pPr>
                      <a:r>
                        <a:rPr lang="tr-TR" sz="1000" b="1" dirty="0">
                          <a:effectLst/>
                          <a:latin typeface="Times New Roman"/>
                          <a:ea typeface="Times New Roman"/>
                          <a:cs typeface="Times New Roman"/>
                        </a:rPr>
                        <a:t>Diğer Alanlar</a:t>
                      </a:r>
                      <a:endParaRPr lang="tr-TR" sz="1000" dirty="0">
                        <a:effectLst/>
                        <a:latin typeface="Calibri"/>
                        <a:ea typeface="Times New Roman"/>
                        <a:cs typeface="Times New Roman"/>
                      </a:endParaRPr>
                    </a:p>
                  </a:txBody>
                  <a:tcPr marL="35599" marR="3559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c>
                  <a:txBody>
                    <a:bodyPr/>
                    <a:lstStyle/>
                    <a:p>
                      <a:r>
                        <a:rPr lang="tr-TR" sz="1000" kern="1200" dirty="0" smtClean="0">
                          <a:solidFill>
                            <a:schemeClr val="tx1"/>
                          </a:solidFill>
                          <a:effectLst/>
                          <a:latin typeface="Times New Roman" pitchFamily="18" charset="0"/>
                          <a:ea typeface="+mn-ea"/>
                          <a:cs typeface="Times New Roman" pitchFamily="18" charset="0"/>
                        </a:rPr>
                        <a:t>2 Arşiv</a:t>
                      </a:r>
                    </a:p>
                    <a:p>
                      <a:r>
                        <a:rPr lang="tr-TR" sz="1000" kern="1200" dirty="0" smtClean="0">
                          <a:solidFill>
                            <a:schemeClr val="tx1"/>
                          </a:solidFill>
                          <a:effectLst/>
                          <a:latin typeface="Times New Roman" pitchFamily="18" charset="0"/>
                          <a:ea typeface="+mn-ea"/>
                          <a:cs typeface="Times New Roman" pitchFamily="18" charset="0"/>
                        </a:rPr>
                        <a:t>1 Depo</a:t>
                      </a:r>
                    </a:p>
                    <a:p>
                      <a:r>
                        <a:rPr lang="tr-TR" sz="1000" kern="1200" dirty="0" smtClean="0">
                          <a:solidFill>
                            <a:schemeClr val="tx1"/>
                          </a:solidFill>
                          <a:effectLst/>
                          <a:latin typeface="Times New Roman" pitchFamily="18" charset="0"/>
                          <a:ea typeface="+mn-ea"/>
                          <a:cs typeface="Times New Roman" pitchFamily="18" charset="0"/>
                        </a:rPr>
                        <a:t>1 Kantin</a:t>
                      </a:r>
                    </a:p>
                    <a:p>
                      <a:r>
                        <a:rPr lang="tr-TR" sz="1000" kern="1200" dirty="0" smtClean="0">
                          <a:solidFill>
                            <a:schemeClr val="tx1"/>
                          </a:solidFill>
                          <a:effectLst/>
                          <a:latin typeface="Times New Roman" pitchFamily="18" charset="0"/>
                          <a:ea typeface="+mn-ea"/>
                          <a:cs typeface="Times New Roman" pitchFamily="18" charset="0"/>
                        </a:rPr>
                        <a:t>4 Temizlik eşyası odası</a:t>
                      </a:r>
                    </a:p>
                    <a:p>
                      <a:r>
                        <a:rPr lang="tr-TR" sz="1000" kern="1200" dirty="0" smtClean="0">
                          <a:solidFill>
                            <a:schemeClr val="tx1"/>
                          </a:solidFill>
                          <a:effectLst/>
                          <a:latin typeface="Times New Roman" pitchFamily="18" charset="0"/>
                          <a:ea typeface="+mn-ea"/>
                          <a:cs typeface="Times New Roman" pitchFamily="18" charset="0"/>
                        </a:rPr>
                        <a:t>2 Öğretmenler odası ( Ana bina ve atölye)</a:t>
                      </a:r>
                    </a:p>
                    <a:p>
                      <a:r>
                        <a:rPr lang="tr-TR" sz="1000" kern="1200" dirty="0" smtClean="0">
                          <a:solidFill>
                            <a:schemeClr val="tx1"/>
                          </a:solidFill>
                          <a:effectLst/>
                          <a:latin typeface="Times New Roman" pitchFamily="18" charset="0"/>
                          <a:ea typeface="+mn-ea"/>
                          <a:cs typeface="Times New Roman" pitchFamily="18" charset="0"/>
                        </a:rPr>
                        <a:t>2 Yemekhane ( Ana bina ve pansiyon)</a:t>
                      </a:r>
                    </a:p>
                    <a:p>
                      <a:r>
                        <a:rPr lang="tr-TR" sz="1000" kern="1200" dirty="0" smtClean="0">
                          <a:solidFill>
                            <a:schemeClr val="tx1"/>
                          </a:solidFill>
                          <a:effectLst/>
                          <a:latin typeface="Times New Roman" pitchFamily="18" charset="0"/>
                          <a:ea typeface="+mn-ea"/>
                          <a:cs typeface="Times New Roman" pitchFamily="18" charset="0"/>
                        </a:rPr>
                        <a:t>1 Ambar (Pansiyon)</a:t>
                      </a:r>
                    </a:p>
                    <a:p>
                      <a:r>
                        <a:rPr lang="tr-TR" sz="1000" kern="1200" dirty="0" smtClean="0">
                          <a:solidFill>
                            <a:schemeClr val="tx1"/>
                          </a:solidFill>
                          <a:effectLst/>
                          <a:latin typeface="Times New Roman" pitchFamily="18" charset="0"/>
                          <a:ea typeface="+mn-ea"/>
                          <a:cs typeface="Times New Roman" pitchFamily="18" charset="0"/>
                        </a:rPr>
                        <a:t>1 Revir (Pansiyon)</a:t>
                      </a:r>
                    </a:p>
                    <a:p>
                      <a:r>
                        <a:rPr lang="tr-TR" sz="1000" kern="1200" dirty="0" smtClean="0">
                          <a:solidFill>
                            <a:schemeClr val="tx1"/>
                          </a:solidFill>
                          <a:effectLst/>
                          <a:latin typeface="Times New Roman" pitchFamily="18" charset="0"/>
                          <a:ea typeface="+mn-ea"/>
                          <a:cs typeface="Times New Roman" pitchFamily="18" charset="0"/>
                        </a:rPr>
                        <a:t>1 Kazan dairesi</a:t>
                      </a:r>
                    </a:p>
                    <a:p>
                      <a:r>
                        <a:rPr lang="tr-TR" sz="1000" kern="1200" dirty="0" smtClean="0">
                          <a:solidFill>
                            <a:schemeClr val="tx1"/>
                          </a:solidFill>
                          <a:effectLst/>
                          <a:latin typeface="Times New Roman" pitchFamily="18" charset="0"/>
                          <a:ea typeface="+mn-ea"/>
                          <a:cs typeface="Times New Roman" pitchFamily="18" charset="0"/>
                        </a:rPr>
                        <a:t>1 Sığınak</a:t>
                      </a:r>
                    </a:p>
                    <a:p>
                      <a:r>
                        <a:rPr lang="tr-TR" sz="1000" kern="1200" dirty="0" smtClean="0">
                          <a:solidFill>
                            <a:schemeClr val="tx1"/>
                          </a:solidFill>
                          <a:effectLst/>
                          <a:latin typeface="Times New Roman" pitchFamily="18" charset="0"/>
                          <a:ea typeface="+mn-ea"/>
                          <a:cs typeface="Times New Roman" pitchFamily="18" charset="0"/>
                        </a:rPr>
                        <a:t>1 Kömür deposu</a:t>
                      </a:r>
                      <a:endParaRPr lang="tr-TR" sz="1000" kern="1200" dirty="0">
                        <a:solidFill>
                          <a:schemeClr val="tx1"/>
                        </a:solidFill>
                        <a:effectLst/>
                        <a:latin typeface="Times New Roman" pitchFamily="18" charset="0"/>
                        <a:ea typeface="+mn-ea"/>
                        <a:cs typeface="Times New Roman" pitchFamily="18" charset="0"/>
                      </a:endParaRPr>
                    </a:p>
                  </a:txBody>
                  <a:tcPr marL="35599" marR="35599"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FF"/>
                    </a:solidFill>
                  </a:tcPr>
                </a:tc>
              </a:tr>
              <a:tr h="999156">
                <a:tc>
                  <a:txBody>
                    <a:bodyPr/>
                    <a:lstStyle/>
                    <a:p>
                      <a:pPr marL="0" lvl="0" indent="0">
                        <a:lnSpc>
                          <a:spcPct val="115000"/>
                        </a:lnSpc>
                        <a:spcBef>
                          <a:spcPts val="200"/>
                        </a:spcBef>
                        <a:spcAft>
                          <a:spcPts val="200"/>
                        </a:spcAft>
                        <a:buFont typeface="+mj-lt"/>
                        <a:buNone/>
                      </a:pPr>
                      <a:r>
                        <a:rPr lang="tr-TR" sz="1000" b="1" dirty="0" smtClean="0">
                          <a:effectLst/>
                          <a:latin typeface="Times New Roman"/>
                          <a:ea typeface="Times New Roman"/>
                          <a:cs typeface="Times New Roman"/>
                        </a:rPr>
                        <a:t>Bahçe </a:t>
                      </a:r>
                      <a:r>
                        <a:rPr lang="tr-TR" sz="1000" b="1" dirty="0">
                          <a:effectLst/>
                          <a:latin typeface="Times New Roman"/>
                          <a:ea typeface="Times New Roman"/>
                          <a:cs typeface="Times New Roman"/>
                        </a:rPr>
                        <a:t>Alanı ve Ağaçlandırma Çalışmaları</a:t>
                      </a:r>
                      <a:endParaRPr lang="tr-TR" sz="1000" dirty="0">
                        <a:effectLst/>
                        <a:latin typeface="Calibri"/>
                        <a:ea typeface="Times New Roman"/>
                        <a:cs typeface="Times New Roman"/>
                      </a:endParaRPr>
                    </a:p>
                  </a:txBody>
                  <a:tcPr marL="35599" marR="35599" marT="0" marB="0" anchor="ctr">
                    <a:lnL w="12700" cap="flat" cmpd="sng" algn="ctr">
                      <a:solidFill>
                        <a:srgbClr val="912122"/>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c>
                  <a:txBody>
                    <a:bodyPr/>
                    <a:lstStyle/>
                    <a:p>
                      <a:pPr marL="67310" algn="just">
                        <a:lnSpc>
                          <a:spcPts val="1295"/>
                        </a:lnSpc>
                        <a:spcBef>
                          <a:spcPts val="1000"/>
                        </a:spcBef>
                        <a:spcAft>
                          <a:spcPts val="0"/>
                        </a:spcAft>
                      </a:pPr>
                      <a:r>
                        <a:rPr lang="tr-TR" sz="1000" dirty="0">
                          <a:effectLst/>
                          <a:latin typeface="Times New Roman"/>
                          <a:ea typeface="Times New Roman"/>
                          <a:cs typeface="Times New Roman"/>
                        </a:rPr>
                        <a:t>2014-2015 Eğitim Öğretim yılında öğretmen ve öğrencilerle beraber ağaçlandırma ve çiçeklendirme çalışması yapılmıştır. 2016-2017 Eğitim öğretim yılında öğrencilerle çiçeklendirme çalışması yapılmıştır. 2018-2019 Eğitim Öğretim yılında Eren Enerji </a:t>
                      </a:r>
                      <a:r>
                        <a:rPr lang="tr-TR" sz="1000" dirty="0" err="1">
                          <a:effectLst/>
                          <a:latin typeface="Times New Roman"/>
                          <a:ea typeface="Times New Roman"/>
                          <a:cs typeface="Times New Roman"/>
                        </a:rPr>
                        <a:t>A.Ş.’den</a:t>
                      </a:r>
                      <a:r>
                        <a:rPr lang="tr-TR" sz="1000" dirty="0">
                          <a:effectLst/>
                          <a:latin typeface="Times New Roman"/>
                          <a:ea typeface="Times New Roman"/>
                          <a:cs typeface="Times New Roman"/>
                        </a:rPr>
                        <a:t> destek alınarak okulumuzun duvarları boyanmış, ağaçlandırma çalışmaları </a:t>
                      </a:r>
                      <a:r>
                        <a:rPr lang="tr-TR" sz="1000" dirty="0" smtClean="0">
                          <a:effectLst/>
                          <a:latin typeface="Times New Roman"/>
                          <a:ea typeface="Times New Roman"/>
                          <a:cs typeface="Times New Roman"/>
                        </a:rPr>
                        <a:t>yapılmıştır.2019-2020 Eğitim</a:t>
                      </a:r>
                      <a:r>
                        <a:rPr lang="tr-TR" sz="1000" baseline="0" dirty="0" smtClean="0">
                          <a:effectLst/>
                          <a:latin typeface="Times New Roman"/>
                          <a:ea typeface="Times New Roman"/>
                          <a:cs typeface="Times New Roman"/>
                        </a:rPr>
                        <a:t> Öğretim yılı Kasım Ara tatilinde öğretmen ve öğrencilerimizle bahçemizde fidan dikimi yapılmıştır.</a:t>
                      </a:r>
                      <a:endParaRPr lang="tr-TR" sz="1000" dirty="0">
                        <a:effectLst/>
                        <a:latin typeface="Calibri"/>
                        <a:ea typeface="Times New Roman"/>
                        <a:cs typeface="Times New Roman"/>
                      </a:endParaRPr>
                    </a:p>
                    <a:p>
                      <a:pPr marL="67310">
                        <a:lnSpc>
                          <a:spcPts val="1295"/>
                        </a:lnSpc>
                        <a:spcBef>
                          <a:spcPts val="1000"/>
                        </a:spcBef>
                        <a:spcAft>
                          <a:spcPts val="0"/>
                        </a:spcAft>
                      </a:pPr>
                      <a:r>
                        <a:rPr lang="tr-TR" sz="1000" dirty="0">
                          <a:effectLst/>
                          <a:latin typeface="Times New Roman"/>
                          <a:ea typeface="Times New Roman"/>
                          <a:cs typeface="Times New Roman"/>
                        </a:rPr>
                        <a:t> </a:t>
                      </a:r>
                      <a:endParaRPr lang="tr-TR" sz="1000" dirty="0">
                        <a:effectLst/>
                        <a:latin typeface="Calibri"/>
                        <a:ea typeface="Times New Roman"/>
                        <a:cs typeface="Times New Roman"/>
                      </a:endParaRPr>
                    </a:p>
                  </a:txBody>
                  <a:tcPr marL="35599" marR="35599" marT="0" marB="0" anchor="ctr">
                    <a:lnL w="12700" cap="flat" cmpd="sng" algn="ctr">
                      <a:solidFill>
                        <a:srgbClr val="912122"/>
                      </a:solidFill>
                      <a:prstDash val="dot"/>
                      <a:round/>
                      <a:headEnd type="none" w="med" len="med"/>
                      <a:tailEnd type="none" w="med" len="med"/>
                    </a:lnL>
                    <a:lnR w="12700" cap="flat" cmpd="sng" algn="ctr">
                      <a:solidFill>
                        <a:srgbClr val="912122"/>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r>
            </a:tbl>
          </a:graphicData>
        </a:graphic>
      </p:graphicFrame>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55528"/>
            <a:ext cx="656369" cy="618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44250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155407"/>
          </a:xfrm>
          <a:prstGeom prst="rect">
            <a:avLst/>
          </a:prstGeom>
          <a:noFill/>
          <a:extLst>
            <a:ext uri="{909E8E84-426E-40DD-AFC4-6F175D3DCCD1}">
              <a14:hiddenFill xmlns:a14="http://schemas.microsoft.com/office/drawing/2010/main">
                <a:solidFill>
                  <a:srgbClr val="FFFFFF"/>
                </a:solidFill>
              </a14:hiddenFill>
            </a:ext>
          </a:extLst>
        </p:spPr>
      </p:pic>
      <p:sp>
        <p:nvSpPr>
          <p:cNvPr id="9"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MEVCUT DURUM</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8</a:t>
            </a:fld>
            <a:endParaRPr lang="tr-TR"/>
          </a:p>
        </p:txBody>
      </p:sp>
      <p:graphicFrame>
        <p:nvGraphicFramePr>
          <p:cNvPr id="5" name="Diyagram 4"/>
          <p:cNvGraphicFramePr/>
          <p:nvPr>
            <p:extLst>
              <p:ext uri="{D42A27DB-BD31-4B8C-83A1-F6EECF244321}">
                <p14:modId xmlns:p14="http://schemas.microsoft.com/office/powerpoint/2010/main" val="2959913598"/>
              </p:ext>
            </p:extLst>
          </p:nvPr>
        </p:nvGraphicFramePr>
        <p:xfrm>
          <a:off x="6351" y="1995686"/>
          <a:ext cx="9131300" cy="2592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Tablo 9"/>
          <p:cNvGraphicFramePr>
            <a:graphicFrameLocks noGrp="1"/>
          </p:cNvGraphicFramePr>
          <p:nvPr>
            <p:extLst>
              <p:ext uri="{D42A27DB-BD31-4B8C-83A1-F6EECF244321}">
                <p14:modId xmlns:p14="http://schemas.microsoft.com/office/powerpoint/2010/main" val="3167336319"/>
              </p:ext>
            </p:extLst>
          </p:nvPr>
        </p:nvGraphicFramePr>
        <p:xfrm>
          <a:off x="251521" y="1239493"/>
          <a:ext cx="8640960" cy="540170"/>
        </p:xfrm>
        <a:graphic>
          <a:graphicData uri="http://schemas.openxmlformats.org/drawingml/2006/table">
            <a:tbl>
              <a:tblPr>
                <a:tableStyleId>{10A1B5D5-9B99-4C35-A422-299274C87663}</a:tableStyleId>
              </a:tblPr>
              <a:tblGrid>
                <a:gridCol w="8640960"/>
              </a:tblGrid>
              <a:tr h="540170">
                <a:tc>
                  <a:txBody>
                    <a:bodyPr/>
                    <a:lstStyle/>
                    <a:p>
                      <a:pPr algn="ctr" fontAlgn="b"/>
                      <a:r>
                        <a:rPr lang="tr-TR" sz="1600" b="1" i="0" u="none" strike="noStrike" dirty="0" smtClean="0">
                          <a:solidFill>
                            <a:srgbClr val="000000"/>
                          </a:solidFill>
                          <a:effectLst/>
                          <a:latin typeface="Calibri" panose="020F0502020204030204" pitchFamily="34" charset="0"/>
                        </a:rPr>
                        <a:t>Okulumuza</a:t>
                      </a:r>
                      <a:r>
                        <a:rPr lang="tr-TR" sz="1600" b="1" i="0" u="none" strike="noStrike" baseline="0" dirty="0" smtClean="0">
                          <a:solidFill>
                            <a:srgbClr val="000000"/>
                          </a:solidFill>
                          <a:effectLst/>
                          <a:latin typeface="Calibri" panose="020F0502020204030204" pitchFamily="34" charset="0"/>
                        </a:rPr>
                        <a:t> ait güncel verilerdir. </a:t>
                      </a:r>
                      <a:endParaRPr lang="tr-TR" sz="1600" b="1" i="0" u="none" strike="noStrike" dirty="0">
                        <a:solidFill>
                          <a:srgbClr val="000000"/>
                        </a:solidFill>
                        <a:effectLst/>
                        <a:latin typeface="Calibri" panose="020F0502020204030204" pitchFamily="34" charset="0"/>
                      </a:endParaRPr>
                    </a:p>
                  </a:txBody>
                  <a:tcPr marL="9525" marR="9525" marT="9525" marB="0" anchor="ctr"/>
                </a:tc>
              </a:tr>
            </a:tbl>
          </a:graphicData>
        </a:graphic>
      </p:graphicFrame>
      <p:pic>
        <p:nvPicPr>
          <p:cNvPr id="8"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660236" y="509397"/>
            <a:ext cx="656369" cy="6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709578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unum alt yapı\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 y="-5953"/>
            <a:ext cx="9131300" cy="5458023"/>
          </a:xfrm>
          <a:prstGeom prst="rect">
            <a:avLst/>
          </a:prstGeom>
          <a:noFill/>
          <a:extLst>
            <a:ext uri="{909E8E84-426E-40DD-AFC4-6F175D3DCCD1}">
              <a14:hiddenFill xmlns:a14="http://schemas.microsoft.com/office/drawing/2010/main">
                <a:solidFill>
                  <a:srgbClr val="FFFFFF"/>
                </a:solidFill>
              </a14:hiddenFill>
            </a:ext>
          </a:extLst>
        </p:spPr>
      </p:pic>
      <p:sp>
        <p:nvSpPr>
          <p:cNvPr id="6" name="Başlık 1"/>
          <p:cNvSpPr>
            <a:spLocks noGrp="1"/>
          </p:cNvSpPr>
          <p:nvPr>
            <p:ph type="title"/>
          </p:nvPr>
        </p:nvSpPr>
        <p:spPr>
          <a:xfrm>
            <a:off x="457200" y="-157708"/>
            <a:ext cx="8229600" cy="8572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TEKNOLOJİK DONANIM</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Slayt Numarası Yer Tutucusu 1"/>
          <p:cNvSpPr>
            <a:spLocks noGrp="1"/>
          </p:cNvSpPr>
          <p:nvPr>
            <p:ph type="sldNum" sz="quarter" idx="12"/>
          </p:nvPr>
        </p:nvSpPr>
        <p:spPr/>
        <p:txBody>
          <a:bodyPr/>
          <a:lstStyle/>
          <a:p>
            <a:fld id="{195E5FEB-8AE8-4C26-BAE1-E6E17866F0E4}" type="slidenum">
              <a:rPr lang="tr-TR" smtClean="0"/>
              <a:t>9</a:t>
            </a:fld>
            <a:endParaRPr lang="tr-T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6" y="568316"/>
            <a:ext cx="656369" cy="6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p:cNvSpPr txBox="1"/>
          <p:nvPr/>
        </p:nvSpPr>
        <p:spPr>
          <a:xfrm>
            <a:off x="6368344" y="4041775"/>
            <a:ext cx="1920719" cy="246221"/>
          </a:xfrm>
          <a:prstGeom prst="rect">
            <a:avLst/>
          </a:prstGeom>
          <a:noFill/>
        </p:spPr>
        <p:txBody>
          <a:bodyPr wrap="none" rtlCol="0">
            <a:spAutoFit/>
          </a:bodyPr>
          <a:lstStyle/>
          <a:p>
            <a:r>
              <a:rPr lang="tr-TR" sz="1000" dirty="0" smtClean="0">
                <a:latin typeface="Times New Roman" pitchFamily="18" charset="0"/>
                <a:cs typeface="Times New Roman" pitchFamily="18" charset="0"/>
              </a:rPr>
              <a:t>*</a:t>
            </a:r>
            <a:r>
              <a:rPr lang="tr-TR" sz="1000" dirty="0">
                <a:latin typeface="Times New Roman" pitchFamily="18" charset="0"/>
                <a:cs typeface="Times New Roman" pitchFamily="18" charset="0"/>
                <a:hlinkClick r:id="rId4"/>
              </a:rPr>
              <a:t>http://erenenerjimtal.meb.k12.tr/</a:t>
            </a:r>
            <a:endParaRPr lang="tr-TR" sz="1000"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888909324"/>
              </p:ext>
            </p:extLst>
          </p:nvPr>
        </p:nvGraphicFramePr>
        <p:xfrm>
          <a:off x="2051720" y="1173191"/>
          <a:ext cx="4176463" cy="3132455"/>
        </p:xfrm>
        <a:graphic>
          <a:graphicData uri="http://schemas.openxmlformats.org/drawingml/2006/table">
            <a:tbl>
              <a:tblPr firstRow="1" firstCol="1" bandRow="1" bandCol="1"/>
              <a:tblGrid>
                <a:gridCol w="2212077"/>
                <a:gridCol w="539635"/>
                <a:gridCol w="511083"/>
                <a:gridCol w="511083"/>
                <a:gridCol w="402585"/>
              </a:tblGrid>
              <a:tr h="854075">
                <a:tc>
                  <a:txBody>
                    <a:bodyPr/>
                    <a:lstStyle/>
                    <a:p>
                      <a:pPr>
                        <a:lnSpc>
                          <a:spcPct val="115000"/>
                        </a:lnSpc>
                        <a:spcBef>
                          <a:spcPts val="1000"/>
                        </a:spcBef>
                        <a:spcAft>
                          <a:spcPts val="0"/>
                        </a:spcAft>
                      </a:pPr>
                      <a:r>
                        <a:rPr lang="tr-TR" sz="1000" b="1">
                          <a:solidFill>
                            <a:srgbClr val="000000"/>
                          </a:solidFill>
                          <a:effectLst/>
                          <a:latin typeface="Times New Roman"/>
                          <a:ea typeface="Times New Roman"/>
                          <a:cs typeface="Times New Roman"/>
                        </a:rPr>
                        <a:t>Araç -Gereçler</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CD6BA"/>
                    </a:solidFill>
                  </a:tcPr>
                </a:tc>
                <a:tc>
                  <a:txBody>
                    <a:bodyPr/>
                    <a:lstStyle/>
                    <a:p>
                      <a:pPr marL="71755" marR="71755"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2017-2018</a:t>
                      </a:r>
                      <a:endParaRPr lang="tr-TR" sz="1000">
                        <a:effectLst/>
                        <a:latin typeface="Calibri"/>
                        <a:ea typeface="Times New Roman"/>
                        <a:cs typeface="Times New Roman"/>
                      </a:endParaRPr>
                    </a:p>
                  </a:txBody>
                  <a:tcPr marL="68580" marR="68580" marT="0" marB="0" vert="vert270" anchor="ctr">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c>
                  <a:txBody>
                    <a:bodyPr/>
                    <a:lstStyle/>
                    <a:p>
                      <a:pPr marL="71755" marR="71755"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2018-2019</a:t>
                      </a:r>
                      <a:endParaRPr lang="tr-TR" sz="1000">
                        <a:effectLst/>
                        <a:latin typeface="Calibri"/>
                        <a:ea typeface="Times New Roman"/>
                        <a:cs typeface="Times New Roman"/>
                      </a:endParaRPr>
                    </a:p>
                  </a:txBody>
                  <a:tcPr marL="68580" marR="68580" marT="0" marB="0" vert="vert27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c>
                  <a:txBody>
                    <a:bodyPr/>
                    <a:lstStyle/>
                    <a:p>
                      <a:pPr marL="71755" marR="71755"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2019-2020*</a:t>
                      </a:r>
                      <a:endParaRPr lang="tr-TR" sz="1000">
                        <a:effectLst/>
                        <a:latin typeface="Calibri"/>
                        <a:ea typeface="Times New Roman"/>
                        <a:cs typeface="Times New Roman"/>
                      </a:endParaRPr>
                    </a:p>
                  </a:txBody>
                  <a:tcPr marL="68580" marR="68580" marT="0" marB="0" vert="vert270">
                    <a:lnL w="12700" cap="flat" cmpd="sng" algn="ctr">
                      <a:solidFill>
                        <a:srgbClr val="912122"/>
                      </a:solidFill>
                      <a:prstDash val="solid"/>
                      <a:round/>
                      <a:headEnd type="none" w="med" len="med"/>
                      <a:tailEnd type="none" w="med" len="med"/>
                    </a:lnL>
                    <a:lnR w="12700" cap="flat" cmpd="sng" algn="ctr">
                      <a:solidFill>
                        <a:srgbClr val="912122"/>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c>
                  <a:txBody>
                    <a:bodyPr/>
                    <a:lstStyle/>
                    <a:p>
                      <a:pPr marL="71755" marR="71755" algn="ctr">
                        <a:lnSpc>
                          <a:spcPct val="115000"/>
                        </a:lnSpc>
                        <a:spcBef>
                          <a:spcPts val="1000"/>
                        </a:spcBef>
                        <a:spcAft>
                          <a:spcPts val="0"/>
                        </a:spcAft>
                      </a:pPr>
                      <a:r>
                        <a:rPr lang="tr-TR" sz="1000" b="1">
                          <a:solidFill>
                            <a:srgbClr val="000000"/>
                          </a:solidFill>
                          <a:effectLst/>
                          <a:latin typeface="Times New Roman"/>
                          <a:ea typeface="Times New Roman"/>
                          <a:cs typeface="Times New Roman"/>
                        </a:rPr>
                        <a:t>İhtiyaç</a:t>
                      </a:r>
                      <a:endParaRPr lang="tr-TR" sz="1000">
                        <a:effectLst/>
                        <a:latin typeface="Calibri"/>
                        <a:ea typeface="Times New Roman"/>
                        <a:cs typeface="Times New Roman"/>
                      </a:endParaRPr>
                    </a:p>
                  </a:txBody>
                  <a:tcPr marL="68580" marR="68580" marT="0" marB="0" vert="vert270" anchor="ctr">
                    <a:lnL w="12700" cap="flat" cmpd="sng" algn="ctr">
                      <a:solidFill>
                        <a:srgbClr val="912122"/>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2700" cap="flat" cmpd="sng" algn="ctr">
                      <a:solidFill>
                        <a:srgbClr val="912122"/>
                      </a:solidFill>
                      <a:prstDash val="solid"/>
                      <a:round/>
                      <a:headEnd type="none" w="med" len="med"/>
                      <a:tailEnd type="none" w="med" len="med"/>
                    </a:lnB>
                    <a:solidFill>
                      <a:srgbClr val="FBD4B4"/>
                    </a:solidFill>
                  </a:tcPr>
                </a:tc>
              </a:tr>
              <a:tr h="71755">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Bilgisayar</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70</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83</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88</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solid"/>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Dizüstü Bilgisayar</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5</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6</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6</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effectLst/>
                          <a:latin typeface="Times New Roman"/>
                          <a:ea typeface="Times New Roman"/>
                          <a:cs typeface="Times New Roman"/>
                        </a:rPr>
                        <a:t>Fatih Projesi Etkileşimli Tahta</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effectLst/>
                          <a:latin typeface="Times New Roman"/>
                          <a:ea typeface="Times New Roman"/>
                          <a:cs typeface="Times New Roman"/>
                        </a:rPr>
                        <a:t>32</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effectLst/>
                          <a:latin typeface="Times New Roman"/>
                          <a:ea typeface="Times New Roman"/>
                          <a:cs typeface="Times New Roman"/>
                        </a:rPr>
                        <a:t>32</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effectLst/>
                          <a:latin typeface="Times New Roman"/>
                          <a:ea typeface="Times New Roman"/>
                          <a:cs typeface="Times New Roman"/>
                        </a:rPr>
                        <a:t>32</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effectLst/>
                          <a:latin typeface="Times New Roman"/>
                          <a:ea typeface="Times New Roman"/>
                          <a:cs typeface="Times New Roman"/>
                        </a:rPr>
                        <a:t>3</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effectLst/>
                          <a:latin typeface="Times New Roman"/>
                          <a:ea typeface="Times New Roman"/>
                          <a:cs typeface="Times New Roman"/>
                        </a:rPr>
                        <a:t>Yazıcı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effectLst/>
                          <a:latin typeface="Times New Roman"/>
                          <a:ea typeface="Times New Roman"/>
                          <a:cs typeface="Times New Roman"/>
                        </a:rPr>
                        <a:t>23</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effectLst/>
                          <a:latin typeface="Times New Roman"/>
                          <a:ea typeface="Times New Roman"/>
                          <a:cs typeface="Times New Roman"/>
                        </a:rPr>
                        <a:t>23</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effectLst/>
                          <a:latin typeface="Times New Roman"/>
                          <a:ea typeface="Times New Roman"/>
                          <a:cs typeface="Times New Roman"/>
                        </a:rPr>
                        <a:t>23</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effectLst/>
                          <a:latin typeface="Times New Roman"/>
                          <a:ea typeface="Times New Roman"/>
                          <a:cs typeface="Times New Roman"/>
                        </a:rPr>
                        <a:t>Fotokopi Makinesi</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effectLst/>
                          <a:latin typeface="Times New Roman"/>
                          <a:ea typeface="Times New Roman"/>
                          <a:cs typeface="Times New Roman"/>
                        </a:rPr>
                        <a:t>5</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effectLst/>
                          <a:latin typeface="Times New Roman"/>
                          <a:ea typeface="Times New Roman"/>
                          <a:cs typeface="Times New Roman"/>
                        </a:rPr>
                        <a:t>5</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effectLst/>
                          <a:latin typeface="Times New Roman"/>
                          <a:ea typeface="Times New Roman"/>
                          <a:cs typeface="Times New Roman"/>
                        </a:rPr>
                        <a:t>5</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Tarayıcı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Projeksiyon</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2</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Televizyon</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9</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10</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10</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İnternet Bağlantısı</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Fatih Fiber</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Fatih Fiber</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Fatih Fiber</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Fotoğraf Makinesi</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Drone</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1</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2700" cap="flat" cmpd="sng" algn="ctr">
                      <a:solidFill>
                        <a:srgbClr val="912122"/>
                      </a:solidFill>
                      <a:prstDash val="dot"/>
                      <a:round/>
                      <a:headEnd type="none" w="med" len="med"/>
                      <a:tailEnd type="none" w="med" len="med"/>
                    </a:lnB>
                  </a:tcPr>
                </a:tc>
              </a:tr>
              <a:tr h="71755">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Okulun İnternet Sitesi</a:t>
                      </a:r>
                      <a:endParaRPr lang="tr-TR" sz="1000">
                        <a:effectLst/>
                        <a:latin typeface="Calibri"/>
                        <a:ea typeface="Times New Roman"/>
                        <a:cs typeface="Times New Roman"/>
                      </a:endParaRPr>
                    </a:p>
                  </a:txBody>
                  <a:tcPr marL="68580" marR="68580" marT="0" marB="0" anchor="ctr">
                    <a:lnL w="19050" cap="flat" cmpd="sng" algn="ctr">
                      <a:solidFill>
                        <a:srgbClr val="943634"/>
                      </a:solidFill>
                      <a:prstDash val="solid"/>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solidFill>
                      <a:srgbClr val="FEF0CD"/>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Var**</a:t>
                      </a:r>
                      <a:endParaRPr lang="tr-TR" sz="100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Var**</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solidFill>
                      <a:srgbClr val="FFFFCC"/>
                    </a:solidFill>
                  </a:tcPr>
                </a:tc>
                <a:tc>
                  <a:txBody>
                    <a:bodyPr/>
                    <a:lstStyle/>
                    <a:p>
                      <a:pPr>
                        <a:lnSpc>
                          <a:spcPct val="115000"/>
                        </a:lnSpc>
                        <a:spcBef>
                          <a:spcPts val="1000"/>
                        </a:spcBef>
                        <a:spcAft>
                          <a:spcPts val="0"/>
                        </a:spcAft>
                      </a:pPr>
                      <a:r>
                        <a:rPr lang="tr-TR" sz="1000">
                          <a:solidFill>
                            <a:srgbClr val="000000"/>
                          </a:solidFill>
                          <a:effectLst/>
                          <a:latin typeface="Times New Roman"/>
                          <a:ea typeface="Times New Roman"/>
                          <a:cs typeface="Times New Roman"/>
                        </a:rPr>
                        <a:t>Var**</a:t>
                      </a:r>
                      <a:endParaRPr lang="tr-TR" sz="1000">
                        <a:effectLst/>
                        <a:latin typeface="Calibri"/>
                        <a:ea typeface="Times New Roman"/>
                        <a:cs typeface="Times New Roman"/>
                      </a:endParaRPr>
                    </a:p>
                  </a:txBody>
                  <a:tcPr marL="68580" marR="68580" marT="0" marB="0">
                    <a:lnL w="12700" cap="flat" cmpd="sng" algn="ctr">
                      <a:solidFill>
                        <a:srgbClr val="912122"/>
                      </a:solidFill>
                      <a:prstDash val="dot"/>
                      <a:round/>
                      <a:headEnd type="none" w="med" len="med"/>
                      <a:tailEnd type="none" w="med" len="med"/>
                    </a:lnL>
                    <a:lnR w="12700" cap="flat" cmpd="sng" algn="ctr">
                      <a:solidFill>
                        <a:srgbClr val="912122"/>
                      </a:solidFill>
                      <a:prstDash val="dot"/>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nSpc>
                          <a:spcPct val="115000"/>
                        </a:lnSpc>
                        <a:spcBef>
                          <a:spcPts val="1000"/>
                        </a:spcBef>
                        <a:spcAft>
                          <a:spcPts val="0"/>
                        </a:spcAft>
                      </a:pPr>
                      <a:r>
                        <a:rPr lang="tr-TR" sz="1000" dirty="0">
                          <a:solidFill>
                            <a:srgbClr val="000000"/>
                          </a:solidFill>
                          <a:effectLst/>
                          <a:latin typeface="Times New Roman"/>
                          <a:ea typeface="Times New Roman"/>
                          <a:cs typeface="Times New Roman"/>
                        </a:rPr>
                        <a:t>-</a:t>
                      </a:r>
                      <a:endParaRPr lang="tr-TR" sz="1000" dirty="0">
                        <a:effectLst/>
                        <a:latin typeface="Calibri"/>
                        <a:ea typeface="Times New Roman"/>
                        <a:cs typeface="Times New Roman"/>
                      </a:endParaRPr>
                    </a:p>
                  </a:txBody>
                  <a:tcPr marL="68580" marR="68580" marT="0" marB="0" anchor="ctr">
                    <a:lnL w="12700" cap="flat" cmpd="sng" algn="ctr">
                      <a:solidFill>
                        <a:srgbClr val="912122"/>
                      </a:solidFill>
                      <a:prstDash val="dot"/>
                      <a:round/>
                      <a:headEnd type="none" w="med" len="med"/>
                      <a:tailEnd type="none" w="med" len="med"/>
                    </a:lnL>
                    <a:lnR w="19050" cap="flat" cmpd="sng" algn="ctr">
                      <a:solidFill>
                        <a:srgbClr val="943634"/>
                      </a:solidFill>
                      <a:prstDash val="solid"/>
                      <a:round/>
                      <a:headEnd type="none" w="med" len="med"/>
                      <a:tailEnd type="none" w="med" len="med"/>
                    </a:lnR>
                    <a:lnT w="12700" cap="flat" cmpd="sng" algn="ctr">
                      <a:solidFill>
                        <a:srgbClr val="912122"/>
                      </a:solidFill>
                      <a:prstDash val="dot"/>
                      <a:round/>
                      <a:headEnd type="none" w="med" len="med"/>
                      <a:tailEnd type="none" w="med" len="med"/>
                    </a:lnT>
                    <a:lnB w="1905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89598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11995</TotalTime>
  <Words>2843</Words>
  <Application>Microsoft Office PowerPoint</Application>
  <PresentationFormat>Ekran Gösterisi (16:9)</PresentationFormat>
  <Paragraphs>1629</Paragraphs>
  <Slides>39</Slides>
  <Notes>9</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2019-2020 Eğitim Öğretim Yılı Brifing Raporu</vt:lpstr>
      <vt:lpstr>OKULUN KİMLİK BİLGİLERİ</vt:lpstr>
      <vt:lpstr>OKULUN GENEL ÖZELLİKLERİ</vt:lpstr>
      <vt:lpstr>OKULUN GENEL ÖZELLİKLERİ</vt:lpstr>
      <vt:lpstr>OKULUN GENEL ÖZELLİKLERİ</vt:lpstr>
      <vt:lpstr>OKULUN FİZİKİ DURUMU</vt:lpstr>
      <vt:lpstr>OKULUN FİZİKİ DURUMU</vt:lpstr>
      <vt:lpstr>MEVCUT DURUM</vt:lpstr>
      <vt:lpstr>TEKNOLOJİK DONANIM</vt:lpstr>
      <vt:lpstr>OKUL KURUM YÖNETİCİ DURUMU</vt:lpstr>
      <vt:lpstr>ÖĞRETMEN NORM KADRO BİLGİLERİ</vt:lpstr>
      <vt:lpstr>ÖĞRETMEN DURUMU</vt:lpstr>
      <vt:lpstr>İNSAN KAYNAKLARI</vt:lpstr>
      <vt:lpstr>ÖĞRENCİLERE İLİŞKİN VERİLER</vt:lpstr>
      <vt:lpstr>ÖĞRENCİLERE İLİŞKİN VERİLER</vt:lpstr>
      <vt:lpstr>ÖĞRENCİLERE İLİŞKİN VERİLER</vt:lpstr>
      <vt:lpstr>ÖĞRENCİLERE İLİŞKİN VERİLER</vt:lpstr>
      <vt:lpstr>ÖĞRENCİLERE İLİŞKİN VERİLER</vt:lpstr>
      <vt:lpstr>ÖĞRENCİLERE İLİŞKİN VERİLER</vt:lpstr>
      <vt:lpstr>ÖĞRENCİLERE İLİŞKİN VERİLER</vt:lpstr>
      <vt:lpstr>ÖĞRENCİLERE İLİŞKİN VERİLER</vt:lpstr>
      <vt:lpstr>ÖĞRENCİLERE İLİŞKİN VERİLER</vt:lpstr>
      <vt:lpstr>ÖĞRENCİLERE İLİŞKİN VERİLER</vt:lpstr>
      <vt:lpstr>ÖĞRENCİ BİLGİLERİ</vt:lpstr>
      <vt:lpstr>MEZUN ÖĞRENCİLERE İLİŞKİN VERİLER</vt:lpstr>
      <vt:lpstr>MEZUN ÖĞRENCİLERE İLİŞKİN VERİLER</vt:lpstr>
      <vt:lpstr>OKUL AİLE BİRLİĞİ</vt:lpstr>
      <vt:lpstr>FAALİYETLER</vt:lpstr>
      <vt:lpstr>PROJELER/ETKİNLİKLER</vt:lpstr>
      <vt:lpstr>BAŞARILAR</vt:lpstr>
      <vt:lpstr>BAŞARILAR</vt:lpstr>
      <vt:lpstr>GÜÇLÜ/ZAYIF YÖNLERİMİZ</vt:lpstr>
      <vt:lpstr>GÜÇLÜ/ZAYIF YÖNLERİMİZ</vt:lpstr>
      <vt:lpstr>FIRSATLAR/TEDBİRLER</vt:lpstr>
      <vt:lpstr>FIRSATLAR/TEDBİRLER</vt:lpstr>
      <vt:lpstr>STRATEJİK HEDEFLER</vt:lpstr>
      <vt:lpstr>STRATEJİK HEDEFLER</vt:lpstr>
      <vt:lpstr>STRATEJİK HEDEFLER</vt:lpstr>
      <vt:lpstr>SUNUMUMUZ SONA ERMİŞTİR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Sakarya İlçe Milli Eğitim Müdürleri Toplantısı</dc:title>
  <dc:creator>CemilKURT</dc:creator>
  <cp:lastModifiedBy>ezgi</cp:lastModifiedBy>
  <cp:revision>838</cp:revision>
  <cp:lastPrinted>2018-03-27T06:06:22Z</cp:lastPrinted>
  <dcterms:created xsi:type="dcterms:W3CDTF">2017-06-19T11:30:48Z</dcterms:created>
  <dcterms:modified xsi:type="dcterms:W3CDTF">2020-01-12T13:37:25Z</dcterms:modified>
</cp:coreProperties>
</file>